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2" r:id="rId8"/>
    <p:sldId id="276" r:id="rId9"/>
    <p:sldId id="274" r:id="rId10"/>
    <p:sldId id="275" r:id="rId11"/>
    <p:sldId id="277" r:id="rId12"/>
    <p:sldId id="278" r:id="rId13"/>
    <p:sldId id="279" r:id="rId14"/>
    <p:sldId id="273" r:id="rId15"/>
  </p:sldIdLst>
  <p:sldSz cx="12192000" cy="6858000"/>
  <p:notesSz cx="6954838" cy="9240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D881CD-7423-428E-93A3-B3E87933A9D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84B1995-16A6-4D68-9A2C-41495CB62097}">
      <dgm:prSet custT="1"/>
      <dgm:spPr/>
      <dgm:t>
        <a:bodyPr/>
        <a:lstStyle/>
        <a:p>
          <a:r>
            <a:rPr lang="en-CA" sz="1200" dirty="0"/>
            <a:t>Certain geographical locations have a high natural presence of radioactive minerals, which may end up in the food supply chain.</a:t>
          </a:r>
        </a:p>
        <a:p>
          <a:r>
            <a:rPr lang="en-US" sz="1200" b="0" i="0" dirty="0" err="1">
              <a:solidFill>
                <a:srgbClr val="0070C0"/>
              </a:solidFill>
            </a:rPr>
            <a:t>Ciertas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ubicaciones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geográficas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tienen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una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alta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presencia</a:t>
          </a:r>
          <a:r>
            <a:rPr lang="en-US" sz="1200" b="0" i="0" dirty="0">
              <a:solidFill>
                <a:srgbClr val="0070C0"/>
              </a:solidFill>
            </a:rPr>
            <a:t> natural de </a:t>
          </a:r>
          <a:r>
            <a:rPr lang="en-US" sz="1200" b="0" i="0" dirty="0" err="1">
              <a:solidFill>
                <a:srgbClr val="0070C0"/>
              </a:solidFill>
            </a:rPr>
            <a:t>minerales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radiactivos</a:t>
          </a:r>
          <a:r>
            <a:rPr lang="en-US" sz="1200" b="0" i="0" dirty="0">
              <a:solidFill>
                <a:srgbClr val="0070C0"/>
              </a:solidFill>
            </a:rPr>
            <a:t>, </a:t>
          </a:r>
          <a:r>
            <a:rPr lang="en-US" sz="1200" b="0" i="0" dirty="0" err="1">
              <a:solidFill>
                <a:srgbClr val="0070C0"/>
              </a:solidFill>
            </a:rPr>
            <a:t>que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pueden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acabar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en</a:t>
          </a:r>
          <a:r>
            <a:rPr lang="en-US" sz="1200" b="0" i="0" dirty="0">
              <a:solidFill>
                <a:srgbClr val="0070C0"/>
              </a:solidFill>
            </a:rPr>
            <a:t> la </a:t>
          </a:r>
          <a:r>
            <a:rPr lang="en-US" sz="1200" b="0" i="0" dirty="0" err="1">
              <a:solidFill>
                <a:srgbClr val="0070C0"/>
              </a:solidFill>
            </a:rPr>
            <a:t>cadena</a:t>
          </a:r>
          <a:r>
            <a:rPr lang="en-US" sz="1200" b="0" i="0" dirty="0">
              <a:solidFill>
                <a:srgbClr val="0070C0"/>
              </a:solidFill>
            </a:rPr>
            <a:t> de </a:t>
          </a:r>
          <a:r>
            <a:rPr lang="en-US" sz="1200" b="0" i="0" dirty="0" err="1">
              <a:solidFill>
                <a:srgbClr val="0070C0"/>
              </a:solidFill>
            </a:rPr>
            <a:t>suministro</a:t>
          </a:r>
          <a:r>
            <a:rPr lang="en-US" sz="1200" b="0" i="0" dirty="0">
              <a:solidFill>
                <a:srgbClr val="0070C0"/>
              </a:solidFill>
            </a:rPr>
            <a:t> alimentaria.</a:t>
          </a:r>
          <a:endParaRPr lang="en-US" sz="1200" dirty="0">
            <a:solidFill>
              <a:srgbClr val="0070C0"/>
            </a:solidFill>
          </a:endParaRPr>
        </a:p>
      </dgm:t>
    </dgm:pt>
    <dgm:pt modelId="{07CA46C3-F641-41A0-9562-8B948E4AC468}" type="parTrans" cxnId="{2D6D18EC-81B5-4044-9344-0800BCA136D2}">
      <dgm:prSet/>
      <dgm:spPr/>
      <dgm:t>
        <a:bodyPr/>
        <a:lstStyle/>
        <a:p>
          <a:endParaRPr lang="en-US"/>
        </a:p>
      </dgm:t>
    </dgm:pt>
    <dgm:pt modelId="{07BA3D5F-44AC-46E9-A665-9D1BF4FCFA02}" type="sibTrans" cxnId="{2D6D18EC-81B5-4044-9344-0800BCA136D2}">
      <dgm:prSet/>
      <dgm:spPr/>
      <dgm:t>
        <a:bodyPr/>
        <a:lstStyle/>
        <a:p>
          <a:endParaRPr lang="en-US"/>
        </a:p>
      </dgm:t>
    </dgm:pt>
    <dgm:pt modelId="{D8F279C7-87CA-4D37-BD08-AB01CBB0B976}">
      <dgm:prSet custT="1"/>
      <dgm:spPr/>
      <dgm:t>
        <a:bodyPr/>
        <a:lstStyle/>
        <a:p>
          <a:r>
            <a:rPr lang="en-CA" sz="1200" dirty="0"/>
            <a:t>Exposure to very high levels of radiation can cause severe health effects such as skin burns and radiation sickness, resulting in long-term health issues such as cancer and cardiovascular disease</a:t>
          </a:r>
        </a:p>
        <a:p>
          <a:r>
            <a:rPr lang="en-US" sz="1200" b="0" i="0" dirty="0">
              <a:solidFill>
                <a:srgbClr val="0070C0"/>
              </a:solidFill>
            </a:rPr>
            <a:t>La </a:t>
          </a:r>
          <a:r>
            <a:rPr lang="en-US" sz="1200" b="0" i="0" dirty="0" err="1">
              <a:solidFill>
                <a:srgbClr val="0070C0"/>
              </a:solidFill>
            </a:rPr>
            <a:t>exposición</a:t>
          </a:r>
          <a:r>
            <a:rPr lang="en-US" sz="1200" b="0" i="0" dirty="0">
              <a:solidFill>
                <a:srgbClr val="0070C0"/>
              </a:solidFill>
            </a:rPr>
            <a:t> a </a:t>
          </a:r>
          <a:r>
            <a:rPr lang="en-US" sz="1200" b="0" i="0" dirty="0" err="1">
              <a:solidFill>
                <a:srgbClr val="0070C0"/>
              </a:solidFill>
            </a:rPr>
            <a:t>niveles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muy</a:t>
          </a:r>
          <a:r>
            <a:rPr lang="en-US" sz="1200" b="0" i="0" dirty="0">
              <a:solidFill>
                <a:srgbClr val="0070C0"/>
              </a:solidFill>
            </a:rPr>
            <a:t> altos de </a:t>
          </a:r>
          <a:r>
            <a:rPr lang="en-US" sz="1200" b="0" i="0" dirty="0" err="1">
              <a:solidFill>
                <a:srgbClr val="0070C0"/>
              </a:solidFill>
            </a:rPr>
            <a:t>radiación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puede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causar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efectos</a:t>
          </a:r>
          <a:r>
            <a:rPr lang="en-US" sz="1200" b="0" i="0" dirty="0">
              <a:solidFill>
                <a:srgbClr val="0070C0"/>
              </a:solidFill>
            </a:rPr>
            <a:t> graves para la </a:t>
          </a:r>
          <a:r>
            <a:rPr lang="en-US" sz="1200" b="0" i="0" dirty="0" err="1">
              <a:solidFill>
                <a:srgbClr val="0070C0"/>
              </a:solidFill>
            </a:rPr>
            <a:t>salud</a:t>
          </a:r>
          <a:r>
            <a:rPr lang="en-US" sz="1200" b="0" i="0" dirty="0">
              <a:solidFill>
                <a:srgbClr val="0070C0"/>
              </a:solidFill>
            </a:rPr>
            <a:t>, </a:t>
          </a:r>
          <a:r>
            <a:rPr lang="en-US" sz="1200" b="0" i="0" dirty="0" err="1">
              <a:solidFill>
                <a:srgbClr val="0070C0"/>
              </a:solidFill>
            </a:rPr>
            <a:t>como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quemaduras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en</a:t>
          </a:r>
          <a:r>
            <a:rPr lang="en-US" sz="1200" b="0" i="0" dirty="0">
              <a:solidFill>
                <a:srgbClr val="0070C0"/>
              </a:solidFill>
            </a:rPr>
            <a:t> la </a:t>
          </a:r>
          <a:r>
            <a:rPr lang="en-US" sz="1200" b="0" i="0" dirty="0" err="1">
              <a:solidFill>
                <a:srgbClr val="0070C0"/>
              </a:solidFill>
            </a:rPr>
            <a:t>piel</a:t>
          </a:r>
          <a:r>
            <a:rPr lang="en-US" sz="1200" b="0" i="0" dirty="0">
              <a:solidFill>
                <a:srgbClr val="0070C0"/>
              </a:solidFill>
            </a:rPr>
            <a:t> y </a:t>
          </a:r>
          <a:r>
            <a:rPr lang="en-US" sz="1200" b="0" i="0" dirty="0" err="1">
              <a:solidFill>
                <a:srgbClr val="0070C0"/>
              </a:solidFill>
            </a:rPr>
            <a:t>enfermedad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por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radiación</a:t>
          </a:r>
          <a:r>
            <a:rPr lang="en-US" sz="1200" b="0" i="0" dirty="0">
              <a:solidFill>
                <a:srgbClr val="0070C0"/>
              </a:solidFill>
            </a:rPr>
            <a:t>, </a:t>
          </a:r>
          <a:r>
            <a:rPr lang="en-US" sz="1200" b="0" i="0" dirty="0" err="1">
              <a:solidFill>
                <a:srgbClr val="0070C0"/>
              </a:solidFill>
            </a:rPr>
            <a:t>provocando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problemas</a:t>
          </a:r>
          <a:r>
            <a:rPr lang="en-US" sz="1200" b="0" i="0" dirty="0">
              <a:solidFill>
                <a:srgbClr val="0070C0"/>
              </a:solidFill>
            </a:rPr>
            <a:t> de </a:t>
          </a:r>
          <a:r>
            <a:rPr lang="en-US" sz="1200" b="0" i="0" dirty="0" err="1">
              <a:solidFill>
                <a:srgbClr val="0070C0"/>
              </a:solidFill>
            </a:rPr>
            <a:t>salud</a:t>
          </a:r>
          <a:r>
            <a:rPr lang="en-US" sz="1200" b="0" i="0" dirty="0">
              <a:solidFill>
                <a:srgbClr val="0070C0"/>
              </a:solidFill>
            </a:rPr>
            <a:t> a largo </a:t>
          </a:r>
          <a:r>
            <a:rPr lang="en-US" sz="1200" b="0" i="0" dirty="0" err="1">
              <a:solidFill>
                <a:srgbClr val="0070C0"/>
              </a:solidFill>
            </a:rPr>
            <a:t>plazo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como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cáncer</a:t>
          </a:r>
          <a:r>
            <a:rPr lang="en-US" sz="1200" b="0" i="0" dirty="0">
              <a:solidFill>
                <a:srgbClr val="0070C0"/>
              </a:solidFill>
            </a:rPr>
            <a:t> y </a:t>
          </a:r>
          <a:r>
            <a:rPr lang="en-US" sz="1200" b="0" i="0" dirty="0" err="1">
              <a:solidFill>
                <a:srgbClr val="0070C0"/>
              </a:solidFill>
            </a:rPr>
            <a:t>enfermedades</a:t>
          </a:r>
          <a:r>
            <a:rPr lang="en-US" sz="1200" b="0" i="0" dirty="0">
              <a:solidFill>
                <a:srgbClr val="0070C0"/>
              </a:solidFill>
            </a:rPr>
            <a:t> </a:t>
          </a:r>
          <a:r>
            <a:rPr lang="en-US" sz="1200" b="0" i="0" dirty="0" err="1">
              <a:solidFill>
                <a:srgbClr val="0070C0"/>
              </a:solidFill>
            </a:rPr>
            <a:t>cardiovasculares</a:t>
          </a:r>
          <a:endParaRPr lang="en-US" sz="1200" dirty="0">
            <a:solidFill>
              <a:srgbClr val="0070C0"/>
            </a:solidFill>
          </a:endParaRPr>
        </a:p>
      </dgm:t>
    </dgm:pt>
    <dgm:pt modelId="{F7148800-794D-456F-A6F9-AA9FE96F87FE}" type="parTrans" cxnId="{147228C3-9080-4A63-B300-D51D8E4C3D38}">
      <dgm:prSet/>
      <dgm:spPr/>
      <dgm:t>
        <a:bodyPr/>
        <a:lstStyle/>
        <a:p>
          <a:endParaRPr lang="en-US"/>
        </a:p>
      </dgm:t>
    </dgm:pt>
    <dgm:pt modelId="{87CD92F4-1D22-49D9-AF5F-8EFD90C06CC4}" type="sibTrans" cxnId="{147228C3-9080-4A63-B300-D51D8E4C3D38}">
      <dgm:prSet/>
      <dgm:spPr/>
      <dgm:t>
        <a:bodyPr/>
        <a:lstStyle/>
        <a:p>
          <a:endParaRPr lang="en-US"/>
        </a:p>
      </dgm:t>
    </dgm:pt>
    <dgm:pt modelId="{8E30F721-1F08-45F2-82A3-ECD1F9FF4F49}">
      <dgm:prSet/>
      <dgm:spPr/>
      <dgm:t>
        <a:bodyPr/>
        <a:lstStyle/>
        <a:p>
          <a:r>
            <a:rPr lang="en-CA" dirty="0"/>
            <a:t>Low levels of radiation found in the environment do not pose immediate health risks, but they are a minor factor in the overall risk of cancer</a:t>
          </a:r>
        </a:p>
        <a:p>
          <a:r>
            <a:rPr lang="en-US" b="0" i="0" dirty="0">
              <a:solidFill>
                <a:srgbClr val="0070C0"/>
              </a:solidFill>
            </a:rPr>
            <a:t>Los </a:t>
          </a:r>
          <a:r>
            <a:rPr lang="en-US" b="0" i="0" dirty="0" err="1">
              <a:solidFill>
                <a:srgbClr val="0070C0"/>
              </a:solidFill>
            </a:rPr>
            <a:t>bajos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niveles</a:t>
          </a:r>
          <a:r>
            <a:rPr lang="en-US" b="0" i="0" dirty="0">
              <a:solidFill>
                <a:srgbClr val="0070C0"/>
              </a:solidFill>
            </a:rPr>
            <a:t> de </a:t>
          </a:r>
          <a:r>
            <a:rPr lang="en-US" b="0" i="0" dirty="0" err="1">
              <a:solidFill>
                <a:srgbClr val="0070C0"/>
              </a:solidFill>
            </a:rPr>
            <a:t>radiación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presentes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en</a:t>
          </a:r>
          <a:r>
            <a:rPr lang="en-US" b="0" i="0" dirty="0">
              <a:solidFill>
                <a:srgbClr val="0070C0"/>
              </a:solidFill>
            </a:rPr>
            <a:t> el </a:t>
          </a:r>
          <a:r>
            <a:rPr lang="en-US" b="0" i="0" dirty="0" err="1">
              <a:solidFill>
                <a:srgbClr val="0070C0"/>
              </a:solidFill>
            </a:rPr>
            <a:t>entorno</a:t>
          </a:r>
          <a:r>
            <a:rPr lang="en-US" b="0" i="0" dirty="0">
              <a:solidFill>
                <a:srgbClr val="0070C0"/>
              </a:solidFill>
            </a:rPr>
            <a:t> no </a:t>
          </a:r>
          <a:r>
            <a:rPr lang="en-US" b="0" i="0" dirty="0" err="1">
              <a:solidFill>
                <a:srgbClr val="0070C0"/>
              </a:solidFill>
            </a:rPr>
            <a:t>suponen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riesgos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inmediatos</a:t>
          </a:r>
          <a:r>
            <a:rPr lang="en-US" b="0" i="0" dirty="0">
              <a:solidFill>
                <a:srgbClr val="0070C0"/>
              </a:solidFill>
            </a:rPr>
            <a:t> para la </a:t>
          </a:r>
          <a:r>
            <a:rPr lang="en-US" b="0" i="0" dirty="0" err="1">
              <a:solidFill>
                <a:srgbClr val="0070C0"/>
              </a:solidFill>
            </a:rPr>
            <a:t>salud</a:t>
          </a:r>
          <a:r>
            <a:rPr lang="en-US" b="0" i="0" dirty="0">
              <a:solidFill>
                <a:srgbClr val="0070C0"/>
              </a:solidFill>
            </a:rPr>
            <a:t>, </a:t>
          </a:r>
          <a:r>
            <a:rPr lang="en-US" b="0" i="0" dirty="0" err="1">
              <a:solidFill>
                <a:srgbClr val="0070C0"/>
              </a:solidFill>
            </a:rPr>
            <a:t>pero</a:t>
          </a:r>
          <a:r>
            <a:rPr lang="en-US" b="0" i="0" dirty="0">
              <a:solidFill>
                <a:srgbClr val="0070C0"/>
              </a:solidFill>
            </a:rPr>
            <a:t> son un factor </a:t>
          </a:r>
          <a:r>
            <a:rPr lang="en-US" b="0" i="0" dirty="0" err="1">
              <a:solidFill>
                <a:srgbClr val="0070C0"/>
              </a:solidFill>
            </a:rPr>
            <a:t>menor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en</a:t>
          </a:r>
          <a:r>
            <a:rPr lang="en-US" b="0" i="0" dirty="0">
              <a:solidFill>
                <a:srgbClr val="0070C0"/>
              </a:solidFill>
            </a:rPr>
            <a:t> el </a:t>
          </a:r>
          <a:r>
            <a:rPr lang="en-US" b="0" i="0" dirty="0" err="1">
              <a:solidFill>
                <a:srgbClr val="0070C0"/>
              </a:solidFill>
            </a:rPr>
            <a:t>riesgo</a:t>
          </a:r>
          <a:r>
            <a:rPr lang="en-US" b="0" i="0" dirty="0">
              <a:solidFill>
                <a:srgbClr val="0070C0"/>
              </a:solidFill>
            </a:rPr>
            <a:t> global de </a:t>
          </a:r>
          <a:r>
            <a:rPr lang="en-US" b="0" i="0" dirty="0" err="1">
              <a:solidFill>
                <a:srgbClr val="0070C0"/>
              </a:solidFill>
            </a:rPr>
            <a:t>cáncer</a:t>
          </a:r>
          <a:endParaRPr lang="en-US" dirty="0">
            <a:solidFill>
              <a:srgbClr val="0070C0"/>
            </a:solidFill>
          </a:endParaRPr>
        </a:p>
      </dgm:t>
    </dgm:pt>
    <dgm:pt modelId="{9073B915-BF32-4208-ADEC-14B2F246932D}" type="parTrans" cxnId="{4E10539A-12F0-4F74-B1EB-4DDAA2D69A51}">
      <dgm:prSet/>
      <dgm:spPr/>
      <dgm:t>
        <a:bodyPr/>
        <a:lstStyle/>
        <a:p>
          <a:endParaRPr lang="en-US"/>
        </a:p>
      </dgm:t>
    </dgm:pt>
    <dgm:pt modelId="{3A2CAC82-E0A1-44F8-8EB2-E6E361D648B0}" type="sibTrans" cxnId="{4E10539A-12F0-4F74-B1EB-4DDAA2D69A51}">
      <dgm:prSet/>
      <dgm:spPr/>
      <dgm:t>
        <a:bodyPr/>
        <a:lstStyle/>
        <a:p>
          <a:endParaRPr lang="en-US"/>
        </a:p>
      </dgm:t>
    </dgm:pt>
    <dgm:pt modelId="{F898B118-82EB-4FF8-8F73-44CCEDECFD1B}">
      <dgm:prSet/>
      <dgm:spPr/>
      <dgm:t>
        <a:bodyPr/>
        <a:lstStyle/>
        <a:p>
          <a:r>
            <a:rPr lang="en-CA" dirty="0"/>
            <a:t>Consider the source of water used in our manufacturing process.</a:t>
          </a:r>
        </a:p>
        <a:p>
          <a:r>
            <a:rPr lang="en-US" b="0" i="0" dirty="0" err="1">
              <a:solidFill>
                <a:srgbClr val="0070C0"/>
              </a:solidFill>
            </a:rPr>
            <a:t>Considera</a:t>
          </a:r>
          <a:r>
            <a:rPr lang="en-US" b="0" i="0" dirty="0">
              <a:solidFill>
                <a:srgbClr val="0070C0"/>
              </a:solidFill>
            </a:rPr>
            <a:t> la </a:t>
          </a:r>
          <a:r>
            <a:rPr lang="en-US" b="0" i="0" dirty="0" err="1">
              <a:solidFill>
                <a:srgbClr val="0070C0"/>
              </a:solidFill>
            </a:rPr>
            <a:t>fuente</a:t>
          </a:r>
          <a:r>
            <a:rPr lang="en-US" b="0" i="0" dirty="0">
              <a:solidFill>
                <a:srgbClr val="0070C0"/>
              </a:solidFill>
            </a:rPr>
            <a:t> de </a:t>
          </a:r>
          <a:r>
            <a:rPr lang="en-US" b="0" i="0" dirty="0" err="1">
              <a:solidFill>
                <a:srgbClr val="0070C0"/>
              </a:solidFill>
            </a:rPr>
            <a:t>agua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utilizada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en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nuestro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proceso</a:t>
          </a:r>
          <a:r>
            <a:rPr lang="en-US" b="0" i="0" dirty="0">
              <a:solidFill>
                <a:srgbClr val="0070C0"/>
              </a:solidFill>
            </a:rPr>
            <a:t> de </a:t>
          </a:r>
          <a:r>
            <a:rPr lang="en-US" b="0" i="0" dirty="0" err="1">
              <a:solidFill>
                <a:srgbClr val="0070C0"/>
              </a:solidFill>
            </a:rPr>
            <a:t>fabricación</a:t>
          </a:r>
          <a:r>
            <a:rPr lang="en-US" b="0" i="0" dirty="0">
              <a:solidFill>
                <a:srgbClr val="0070C0"/>
              </a:solidFill>
            </a:rPr>
            <a:t>.</a:t>
          </a:r>
          <a:r>
            <a:rPr lang="en-CA" dirty="0">
              <a:solidFill>
                <a:srgbClr val="0070C0"/>
              </a:solidFill>
            </a:rPr>
            <a:t> </a:t>
          </a:r>
          <a:endParaRPr lang="en-US" dirty="0">
            <a:solidFill>
              <a:srgbClr val="0070C0"/>
            </a:solidFill>
          </a:endParaRPr>
        </a:p>
      </dgm:t>
    </dgm:pt>
    <dgm:pt modelId="{F87651CC-D94E-4650-B41B-4D98FCB79771}" type="parTrans" cxnId="{8664323F-CB2A-41CE-9377-14132F03B11A}">
      <dgm:prSet/>
      <dgm:spPr/>
      <dgm:t>
        <a:bodyPr/>
        <a:lstStyle/>
        <a:p>
          <a:endParaRPr lang="en-US"/>
        </a:p>
      </dgm:t>
    </dgm:pt>
    <dgm:pt modelId="{E17B560E-61FC-4783-A01A-AA719E33E71E}" type="sibTrans" cxnId="{8664323F-CB2A-41CE-9377-14132F03B11A}">
      <dgm:prSet/>
      <dgm:spPr/>
      <dgm:t>
        <a:bodyPr/>
        <a:lstStyle/>
        <a:p>
          <a:endParaRPr lang="en-US"/>
        </a:p>
      </dgm:t>
    </dgm:pt>
    <dgm:pt modelId="{C1B632E8-1F7E-41A5-8ACD-9CDB7EB1B16B}" type="pres">
      <dgm:prSet presAssocID="{3FD881CD-7423-428E-93A3-B3E87933A9D6}" presName="root" presStyleCnt="0">
        <dgm:presLayoutVars>
          <dgm:dir/>
          <dgm:resizeHandles val="exact"/>
        </dgm:presLayoutVars>
      </dgm:prSet>
      <dgm:spPr/>
    </dgm:pt>
    <dgm:pt modelId="{B9DF6439-67B8-4364-B34E-6EEED2BF9122}" type="pres">
      <dgm:prSet presAssocID="{A84B1995-16A6-4D68-9A2C-41495CB62097}" presName="compNode" presStyleCnt="0"/>
      <dgm:spPr/>
    </dgm:pt>
    <dgm:pt modelId="{83F56AF3-501B-4C42-B833-C7BB8EDD7030}" type="pres">
      <dgm:prSet presAssocID="{A84B1995-16A6-4D68-9A2C-41495CB62097}" presName="bgRect" presStyleLbl="bgShp" presStyleIdx="0" presStyleCnt="4" custLinFactNeighborX="-133" custLinFactNeighborY="2961"/>
      <dgm:spPr/>
    </dgm:pt>
    <dgm:pt modelId="{65777600-2E13-46F7-8A40-162BF37E11AC}" type="pres">
      <dgm:prSet presAssocID="{A84B1995-16A6-4D68-9A2C-41495CB6209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active"/>
        </a:ext>
      </dgm:extLst>
    </dgm:pt>
    <dgm:pt modelId="{B8CA4A7C-554A-4AB9-A0AC-D94221670AF8}" type="pres">
      <dgm:prSet presAssocID="{A84B1995-16A6-4D68-9A2C-41495CB62097}" presName="spaceRect" presStyleCnt="0"/>
      <dgm:spPr/>
    </dgm:pt>
    <dgm:pt modelId="{22BDB789-147F-4E8A-8371-0B50910CB40F}" type="pres">
      <dgm:prSet presAssocID="{A84B1995-16A6-4D68-9A2C-41495CB62097}" presName="parTx" presStyleLbl="revTx" presStyleIdx="0" presStyleCnt="4">
        <dgm:presLayoutVars>
          <dgm:chMax val="0"/>
          <dgm:chPref val="0"/>
        </dgm:presLayoutVars>
      </dgm:prSet>
      <dgm:spPr/>
    </dgm:pt>
    <dgm:pt modelId="{C0A5DED0-B72E-4D58-84FF-58F434F47A9F}" type="pres">
      <dgm:prSet presAssocID="{07BA3D5F-44AC-46E9-A665-9D1BF4FCFA02}" presName="sibTrans" presStyleCnt="0"/>
      <dgm:spPr/>
    </dgm:pt>
    <dgm:pt modelId="{53AD5AC8-4961-4539-AA20-C1960F92CF5F}" type="pres">
      <dgm:prSet presAssocID="{D8F279C7-87CA-4D37-BD08-AB01CBB0B976}" presName="compNode" presStyleCnt="0"/>
      <dgm:spPr/>
    </dgm:pt>
    <dgm:pt modelId="{6132A5A2-001D-4A45-828D-16A718A2EB4A}" type="pres">
      <dgm:prSet presAssocID="{D8F279C7-87CA-4D37-BD08-AB01CBB0B976}" presName="bgRect" presStyleLbl="bgShp" presStyleIdx="1" presStyleCnt="4" custLinFactNeighborX="1991" custLinFactNeighborY="3131"/>
      <dgm:spPr/>
    </dgm:pt>
    <dgm:pt modelId="{3FEB5EE9-DF01-4151-91A1-55739612D8FA}" type="pres">
      <dgm:prSet presAssocID="{D8F279C7-87CA-4D37-BD08-AB01CBB0B976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active Sign"/>
        </a:ext>
      </dgm:extLst>
    </dgm:pt>
    <dgm:pt modelId="{1DE84596-7403-41CC-A088-5C9AF0ECB4F0}" type="pres">
      <dgm:prSet presAssocID="{D8F279C7-87CA-4D37-BD08-AB01CBB0B976}" presName="spaceRect" presStyleCnt="0"/>
      <dgm:spPr/>
    </dgm:pt>
    <dgm:pt modelId="{EAE73EA6-02EA-44CC-8054-3A640F9A891C}" type="pres">
      <dgm:prSet presAssocID="{D8F279C7-87CA-4D37-BD08-AB01CBB0B976}" presName="parTx" presStyleLbl="revTx" presStyleIdx="1" presStyleCnt="4">
        <dgm:presLayoutVars>
          <dgm:chMax val="0"/>
          <dgm:chPref val="0"/>
        </dgm:presLayoutVars>
      </dgm:prSet>
      <dgm:spPr/>
    </dgm:pt>
    <dgm:pt modelId="{DA89E323-3BC3-46B5-A509-D4EFAEB1B739}" type="pres">
      <dgm:prSet presAssocID="{87CD92F4-1D22-49D9-AF5F-8EFD90C06CC4}" presName="sibTrans" presStyleCnt="0"/>
      <dgm:spPr/>
    </dgm:pt>
    <dgm:pt modelId="{20B1C712-B9B6-4B83-9CFB-FDA6AF14F718}" type="pres">
      <dgm:prSet presAssocID="{8E30F721-1F08-45F2-82A3-ECD1F9FF4F49}" presName="compNode" presStyleCnt="0"/>
      <dgm:spPr/>
    </dgm:pt>
    <dgm:pt modelId="{E81987A5-D539-414F-B7CE-90D94F7C0257}" type="pres">
      <dgm:prSet presAssocID="{8E30F721-1F08-45F2-82A3-ECD1F9FF4F49}" presName="bgRect" presStyleLbl="bgShp" presStyleIdx="2" presStyleCnt="4" custLinFactNeighborX="1410"/>
      <dgm:spPr/>
    </dgm:pt>
    <dgm:pt modelId="{164EBF8B-2D27-4D77-915D-D4996B64E876}" type="pres">
      <dgm:prSet presAssocID="{8E30F721-1F08-45F2-82A3-ECD1F9FF4F4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o-Hazard"/>
        </a:ext>
      </dgm:extLst>
    </dgm:pt>
    <dgm:pt modelId="{979B04EB-7A6D-4550-AFD5-BC345158137A}" type="pres">
      <dgm:prSet presAssocID="{8E30F721-1F08-45F2-82A3-ECD1F9FF4F49}" presName="spaceRect" presStyleCnt="0"/>
      <dgm:spPr/>
    </dgm:pt>
    <dgm:pt modelId="{F12E29AF-E284-4AA3-B2D5-9A9CB7A8D817}" type="pres">
      <dgm:prSet presAssocID="{8E30F721-1F08-45F2-82A3-ECD1F9FF4F49}" presName="parTx" presStyleLbl="revTx" presStyleIdx="2" presStyleCnt="4">
        <dgm:presLayoutVars>
          <dgm:chMax val="0"/>
          <dgm:chPref val="0"/>
        </dgm:presLayoutVars>
      </dgm:prSet>
      <dgm:spPr/>
    </dgm:pt>
    <dgm:pt modelId="{7F01A1AA-CA81-44B4-BA82-3FB107030D26}" type="pres">
      <dgm:prSet presAssocID="{3A2CAC82-E0A1-44F8-8EB2-E6E361D648B0}" presName="sibTrans" presStyleCnt="0"/>
      <dgm:spPr/>
    </dgm:pt>
    <dgm:pt modelId="{CC56B5DC-24F0-437F-A3CF-9DB612A58EC7}" type="pres">
      <dgm:prSet presAssocID="{F898B118-82EB-4FF8-8F73-44CCEDECFD1B}" presName="compNode" presStyleCnt="0"/>
      <dgm:spPr/>
    </dgm:pt>
    <dgm:pt modelId="{B9A844E0-B91B-4CE5-9AA7-7E73E5693547}" type="pres">
      <dgm:prSet presAssocID="{F898B118-82EB-4FF8-8F73-44CCEDECFD1B}" presName="bgRect" presStyleLbl="bgShp" presStyleIdx="3" presStyleCnt="4" custLinFactNeighborX="-133" custLinFactNeighborY="387"/>
      <dgm:spPr/>
    </dgm:pt>
    <dgm:pt modelId="{D9BCC435-18A9-4DD4-9CE7-532D1C8AAD02}" type="pres">
      <dgm:prSet presAssocID="{F898B118-82EB-4FF8-8F73-44CCEDECFD1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30256B8C-FD49-4FFB-A56E-117D136C24AE}" type="pres">
      <dgm:prSet presAssocID="{F898B118-82EB-4FF8-8F73-44CCEDECFD1B}" presName="spaceRect" presStyleCnt="0"/>
      <dgm:spPr/>
    </dgm:pt>
    <dgm:pt modelId="{74D665D5-9EF8-4613-9370-AEF349CA448A}" type="pres">
      <dgm:prSet presAssocID="{F898B118-82EB-4FF8-8F73-44CCEDECFD1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664323F-CB2A-41CE-9377-14132F03B11A}" srcId="{3FD881CD-7423-428E-93A3-B3E87933A9D6}" destId="{F898B118-82EB-4FF8-8F73-44CCEDECFD1B}" srcOrd="3" destOrd="0" parTransId="{F87651CC-D94E-4650-B41B-4D98FCB79771}" sibTransId="{E17B560E-61FC-4783-A01A-AA719E33E71E}"/>
    <dgm:cxn modelId="{635F4952-8FEB-4221-82CE-6C66457A4E08}" type="presOf" srcId="{F898B118-82EB-4FF8-8F73-44CCEDECFD1B}" destId="{74D665D5-9EF8-4613-9370-AEF349CA448A}" srcOrd="0" destOrd="0" presId="urn:microsoft.com/office/officeart/2018/2/layout/IconVerticalSolidList"/>
    <dgm:cxn modelId="{4E10539A-12F0-4F74-B1EB-4DDAA2D69A51}" srcId="{3FD881CD-7423-428E-93A3-B3E87933A9D6}" destId="{8E30F721-1F08-45F2-82A3-ECD1F9FF4F49}" srcOrd="2" destOrd="0" parTransId="{9073B915-BF32-4208-ADEC-14B2F246932D}" sibTransId="{3A2CAC82-E0A1-44F8-8EB2-E6E361D648B0}"/>
    <dgm:cxn modelId="{AC8292AC-657A-4313-900E-153462C5CCCF}" type="presOf" srcId="{D8F279C7-87CA-4D37-BD08-AB01CBB0B976}" destId="{EAE73EA6-02EA-44CC-8054-3A640F9A891C}" srcOrd="0" destOrd="0" presId="urn:microsoft.com/office/officeart/2018/2/layout/IconVerticalSolidList"/>
    <dgm:cxn modelId="{147228C3-9080-4A63-B300-D51D8E4C3D38}" srcId="{3FD881CD-7423-428E-93A3-B3E87933A9D6}" destId="{D8F279C7-87CA-4D37-BD08-AB01CBB0B976}" srcOrd="1" destOrd="0" parTransId="{F7148800-794D-456F-A6F9-AA9FE96F87FE}" sibTransId="{87CD92F4-1D22-49D9-AF5F-8EFD90C06CC4}"/>
    <dgm:cxn modelId="{B54C97C8-3327-4013-8461-E587A215D858}" type="presOf" srcId="{8E30F721-1F08-45F2-82A3-ECD1F9FF4F49}" destId="{F12E29AF-E284-4AA3-B2D5-9A9CB7A8D817}" srcOrd="0" destOrd="0" presId="urn:microsoft.com/office/officeart/2018/2/layout/IconVerticalSolidList"/>
    <dgm:cxn modelId="{21B3D0CB-5D07-449A-A78F-DB79F29751ED}" type="presOf" srcId="{A84B1995-16A6-4D68-9A2C-41495CB62097}" destId="{22BDB789-147F-4E8A-8371-0B50910CB40F}" srcOrd="0" destOrd="0" presId="urn:microsoft.com/office/officeart/2018/2/layout/IconVerticalSolidList"/>
    <dgm:cxn modelId="{2D6D18EC-81B5-4044-9344-0800BCA136D2}" srcId="{3FD881CD-7423-428E-93A3-B3E87933A9D6}" destId="{A84B1995-16A6-4D68-9A2C-41495CB62097}" srcOrd="0" destOrd="0" parTransId="{07CA46C3-F641-41A0-9562-8B948E4AC468}" sibTransId="{07BA3D5F-44AC-46E9-A665-9D1BF4FCFA02}"/>
    <dgm:cxn modelId="{5D7374FD-02AD-4279-A65F-B0C4ECF028D3}" type="presOf" srcId="{3FD881CD-7423-428E-93A3-B3E87933A9D6}" destId="{C1B632E8-1F7E-41A5-8ACD-9CDB7EB1B16B}" srcOrd="0" destOrd="0" presId="urn:microsoft.com/office/officeart/2018/2/layout/IconVerticalSolidList"/>
    <dgm:cxn modelId="{96107BC8-E982-41DA-8EC3-BA46EAA3F8ED}" type="presParOf" srcId="{C1B632E8-1F7E-41A5-8ACD-9CDB7EB1B16B}" destId="{B9DF6439-67B8-4364-B34E-6EEED2BF9122}" srcOrd="0" destOrd="0" presId="urn:microsoft.com/office/officeart/2018/2/layout/IconVerticalSolidList"/>
    <dgm:cxn modelId="{0A075236-DD8E-4C5A-B4EC-F696563683D1}" type="presParOf" srcId="{B9DF6439-67B8-4364-B34E-6EEED2BF9122}" destId="{83F56AF3-501B-4C42-B833-C7BB8EDD7030}" srcOrd="0" destOrd="0" presId="urn:microsoft.com/office/officeart/2018/2/layout/IconVerticalSolidList"/>
    <dgm:cxn modelId="{F73698F4-8649-43D5-B011-C455128835C0}" type="presParOf" srcId="{B9DF6439-67B8-4364-B34E-6EEED2BF9122}" destId="{65777600-2E13-46F7-8A40-162BF37E11AC}" srcOrd="1" destOrd="0" presId="urn:microsoft.com/office/officeart/2018/2/layout/IconVerticalSolidList"/>
    <dgm:cxn modelId="{7E603F05-5C25-41FB-A945-4E8F4CAA516D}" type="presParOf" srcId="{B9DF6439-67B8-4364-B34E-6EEED2BF9122}" destId="{B8CA4A7C-554A-4AB9-A0AC-D94221670AF8}" srcOrd="2" destOrd="0" presId="urn:microsoft.com/office/officeart/2018/2/layout/IconVerticalSolidList"/>
    <dgm:cxn modelId="{60BB1A5D-03B4-47CB-B6F4-C561C051218C}" type="presParOf" srcId="{B9DF6439-67B8-4364-B34E-6EEED2BF9122}" destId="{22BDB789-147F-4E8A-8371-0B50910CB40F}" srcOrd="3" destOrd="0" presId="urn:microsoft.com/office/officeart/2018/2/layout/IconVerticalSolidList"/>
    <dgm:cxn modelId="{C6697966-A962-4E78-BAFD-B1629B9EBE87}" type="presParOf" srcId="{C1B632E8-1F7E-41A5-8ACD-9CDB7EB1B16B}" destId="{C0A5DED0-B72E-4D58-84FF-58F434F47A9F}" srcOrd="1" destOrd="0" presId="urn:microsoft.com/office/officeart/2018/2/layout/IconVerticalSolidList"/>
    <dgm:cxn modelId="{767816DE-C27A-46A0-83E9-00F4894E9167}" type="presParOf" srcId="{C1B632E8-1F7E-41A5-8ACD-9CDB7EB1B16B}" destId="{53AD5AC8-4961-4539-AA20-C1960F92CF5F}" srcOrd="2" destOrd="0" presId="urn:microsoft.com/office/officeart/2018/2/layout/IconVerticalSolidList"/>
    <dgm:cxn modelId="{22E6C892-3C87-4A39-86D6-3DA1C8A62BC3}" type="presParOf" srcId="{53AD5AC8-4961-4539-AA20-C1960F92CF5F}" destId="{6132A5A2-001D-4A45-828D-16A718A2EB4A}" srcOrd="0" destOrd="0" presId="urn:microsoft.com/office/officeart/2018/2/layout/IconVerticalSolidList"/>
    <dgm:cxn modelId="{61530CC0-E7E3-4837-BB8E-33EB94E4060E}" type="presParOf" srcId="{53AD5AC8-4961-4539-AA20-C1960F92CF5F}" destId="{3FEB5EE9-DF01-4151-91A1-55739612D8FA}" srcOrd="1" destOrd="0" presId="urn:microsoft.com/office/officeart/2018/2/layout/IconVerticalSolidList"/>
    <dgm:cxn modelId="{E9536089-D9F6-440D-AE27-A5575E3FEF56}" type="presParOf" srcId="{53AD5AC8-4961-4539-AA20-C1960F92CF5F}" destId="{1DE84596-7403-41CC-A088-5C9AF0ECB4F0}" srcOrd="2" destOrd="0" presId="urn:microsoft.com/office/officeart/2018/2/layout/IconVerticalSolidList"/>
    <dgm:cxn modelId="{3F58D8CF-3B4F-4CB7-94CF-64FBFD3534A2}" type="presParOf" srcId="{53AD5AC8-4961-4539-AA20-C1960F92CF5F}" destId="{EAE73EA6-02EA-44CC-8054-3A640F9A891C}" srcOrd="3" destOrd="0" presId="urn:microsoft.com/office/officeart/2018/2/layout/IconVerticalSolidList"/>
    <dgm:cxn modelId="{CD7AF9BF-840E-49CE-BBB7-5914B18F5EB5}" type="presParOf" srcId="{C1B632E8-1F7E-41A5-8ACD-9CDB7EB1B16B}" destId="{DA89E323-3BC3-46B5-A509-D4EFAEB1B739}" srcOrd="3" destOrd="0" presId="urn:microsoft.com/office/officeart/2018/2/layout/IconVerticalSolidList"/>
    <dgm:cxn modelId="{74AF3D37-22A2-446D-B084-BF9DAFEE412C}" type="presParOf" srcId="{C1B632E8-1F7E-41A5-8ACD-9CDB7EB1B16B}" destId="{20B1C712-B9B6-4B83-9CFB-FDA6AF14F718}" srcOrd="4" destOrd="0" presId="urn:microsoft.com/office/officeart/2018/2/layout/IconVerticalSolidList"/>
    <dgm:cxn modelId="{9079459F-537B-42B1-8572-4CBAEF76BAAB}" type="presParOf" srcId="{20B1C712-B9B6-4B83-9CFB-FDA6AF14F718}" destId="{E81987A5-D539-414F-B7CE-90D94F7C0257}" srcOrd="0" destOrd="0" presId="urn:microsoft.com/office/officeart/2018/2/layout/IconVerticalSolidList"/>
    <dgm:cxn modelId="{E78F0B68-F4E7-4658-AFDD-696A2B29A682}" type="presParOf" srcId="{20B1C712-B9B6-4B83-9CFB-FDA6AF14F718}" destId="{164EBF8B-2D27-4D77-915D-D4996B64E876}" srcOrd="1" destOrd="0" presId="urn:microsoft.com/office/officeart/2018/2/layout/IconVerticalSolidList"/>
    <dgm:cxn modelId="{6FB0E9B6-85E1-445E-8C79-4119F76FCBC5}" type="presParOf" srcId="{20B1C712-B9B6-4B83-9CFB-FDA6AF14F718}" destId="{979B04EB-7A6D-4550-AFD5-BC345158137A}" srcOrd="2" destOrd="0" presId="urn:microsoft.com/office/officeart/2018/2/layout/IconVerticalSolidList"/>
    <dgm:cxn modelId="{B32B1CBB-DC91-4F82-BCEA-C96466674D09}" type="presParOf" srcId="{20B1C712-B9B6-4B83-9CFB-FDA6AF14F718}" destId="{F12E29AF-E284-4AA3-B2D5-9A9CB7A8D817}" srcOrd="3" destOrd="0" presId="urn:microsoft.com/office/officeart/2018/2/layout/IconVerticalSolidList"/>
    <dgm:cxn modelId="{5FDD1E23-813B-48E6-9B2A-BA546F430A5F}" type="presParOf" srcId="{C1B632E8-1F7E-41A5-8ACD-9CDB7EB1B16B}" destId="{7F01A1AA-CA81-44B4-BA82-3FB107030D26}" srcOrd="5" destOrd="0" presId="urn:microsoft.com/office/officeart/2018/2/layout/IconVerticalSolidList"/>
    <dgm:cxn modelId="{648D4F59-15CD-42AD-A895-C32FA22C2488}" type="presParOf" srcId="{C1B632E8-1F7E-41A5-8ACD-9CDB7EB1B16B}" destId="{CC56B5DC-24F0-437F-A3CF-9DB612A58EC7}" srcOrd="6" destOrd="0" presId="urn:microsoft.com/office/officeart/2018/2/layout/IconVerticalSolidList"/>
    <dgm:cxn modelId="{709B6998-0DBF-43C6-8797-B9999B147664}" type="presParOf" srcId="{CC56B5DC-24F0-437F-A3CF-9DB612A58EC7}" destId="{B9A844E0-B91B-4CE5-9AA7-7E73E5693547}" srcOrd="0" destOrd="0" presId="urn:microsoft.com/office/officeart/2018/2/layout/IconVerticalSolidList"/>
    <dgm:cxn modelId="{85C0B3F6-D284-4E1C-A505-AAD3F76E991C}" type="presParOf" srcId="{CC56B5DC-24F0-437F-A3CF-9DB612A58EC7}" destId="{D9BCC435-18A9-4DD4-9CE7-532D1C8AAD02}" srcOrd="1" destOrd="0" presId="urn:microsoft.com/office/officeart/2018/2/layout/IconVerticalSolidList"/>
    <dgm:cxn modelId="{7D3CB5B7-62B1-4948-BD86-1B9A1F8922C9}" type="presParOf" srcId="{CC56B5DC-24F0-437F-A3CF-9DB612A58EC7}" destId="{30256B8C-FD49-4FFB-A56E-117D136C24AE}" srcOrd="2" destOrd="0" presId="urn:microsoft.com/office/officeart/2018/2/layout/IconVerticalSolidList"/>
    <dgm:cxn modelId="{03F2C4D4-1F47-4DBE-AC77-CA797E2ED78F}" type="presParOf" srcId="{CC56B5DC-24F0-437F-A3CF-9DB612A58EC7}" destId="{74D665D5-9EF8-4613-9370-AEF349CA448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AA9D85-74B4-4F17-97C6-535E21F2B7FC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42151A-C88C-4DD7-9DAB-5286AB19B000}">
      <dgm:prSet/>
      <dgm:spPr/>
      <dgm:t>
        <a:bodyPr/>
        <a:lstStyle/>
        <a:p>
          <a:r>
            <a:rPr lang="en-CA" dirty="0"/>
            <a:t>Metal Detection (All primary facilities)</a:t>
          </a:r>
        </a:p>
        <a:p>
          <a:r>
            <a:rPr lang="en-US" b="0" i="0" dirty="0" err="1">
              <a:solidFill>
                <a:srgbClr val="0070C0"/>
              </a:solidFill>
            </a:rPr>
            <a:t>Detección</a:t>
          </a:r>
          <a:r>
            <a:rPr lang="en-US" b="0" i="0" dirty="0">
              <a:solidFill>
                <a:srgbClr val="0070C0"/>
              </a:solidFill>
            </a:rPr>
            <a:t> de </a:t>
          </a:r>
          <a:r>
            <a:rPr lang="en-US" b="0" i="0" dirty="0" err="1">
              <a:solidFill>
                <a:srgbClr val="0070C0"/>
              </a:solidFill>
            </a:rPr>
            <a:t>metales</a:t>
          </a:r>
          <a:r>
            <a:rPr lang="en-US" b="0" i="0" dirty="0">
              <a:solidFill>
                <a:srgbClr val="0070C0"/>
              </a:solidFill>
            </a:rPr>
            <a:t> (</a:t>
          </a:r>
          <a:r>
            <a:rPr lang="en-US" b="0" i="0" dirty="0" err="1">
              <a:solidFill>
                <a:srgbClr val="0070C0"/>
              </a:solidFill>
            </a:rPr>
            <a:t>todas</a:t>
          </a:r>
          <a:r>
            <a:rPr lang="en-US" b="0" i="0" dirty="0">
              <a:solidFill>
                <a:srgbClr val="0070C0"/>
              </a:solidFill>
            </a:rPr>
            <a:t> las </a:t>
          </a:r>
          <a:r>
            <a:rPr lang="en-US" b="0" i="0" dirty="0" err="1">
              <a:solidFill>
                <a:srgbClr val="0070C0"/>
              </a:solidFill>
            </a:rPr>
            <a:t>instalaciones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principales</a:t>
          </a:r>
          <a:r>
            <a:rPr lang="en-US" b="0" i="0" dirty="0">
              <a:solidFill>
                <a:srgbClr val="0070C0"/>
              </a:solidFill>
            </a:rPr>
            <a:t>)</a:t>
          </a:r>
          <a:endParaRPr lang="en-US" dirty="0">
            <a:solidFill>
              <a:srgbClr val="0070C0"/>
            </a:solidFill>
          </a:endParaRPr>
        </a:p>
      </dgm:t>
    </dgm:pt>
    <dgm:pt modelId="{ABECE997-41E8-4287-8F8C-4F418E1403DE}" type="parTrans" cxnId="{183E2398-A431-43AD-9577-A348B1FB893B}">
      <dgm:prSet/>
      <dgm:spPr/>
      <dgm:t>
        <a:bodyPr/>
        <a:lstStyle/>
        <a:p>
          <a:endParaRPr lang="en-US"/>
        </a:p>
      </dgm:t>
    </dgm:pt>
    <dgm:pt modelId="{643032C8-8E73-4ED7-A8DC-77BBBE9DC99A}" type="sibTrans" cxnId="{183E2398-A431-43AD-9577-A348B1FB893B}">
      <dgm:prSet/>
      <dgm:spPr/>
      <dgm:t>
        <a:bodyPr/>
        <a:lstStyle/>
        <a:p>
          <a:endParaRPr lang="en-US"/>
        </a:p>
      </dgm:t>
    </dgm:pt>
    <dgm:pt modelId="{D49858CC-A7BE-4A58-B35A-E1E2E4F0E02E}">
      <dgm:prSet/>
      <dgm:spPr/>
      <dgm:t>
        <a:bodyPr/>
        <a:lstStyle/>
        <a:p>
          <a:r>
            <a:rPr lang="en-CA" dirty="0"/>
            <a:t>X-Ray Detection (</a:t>
          </a:r>
          <a:r>
            <a:rPr lang="en-CA" dirty="0" err="1"/>
            <a:t>Thourmount</a:t>
          </a:r>
          <a:r>
            <a:rPr lang="en-CA" dirty="0"/>
            <a:t>)</a:t>
          </a:r>
        </a:p>
        <a:p>
          <a:r>
            <a:rPr lang="en-US" b="0" i="0" dirty="0" err="1">
              <a:solidFill>
                <a:srgbClr val="0070C0"/>
              </a:solidFill>
            </a:rPr>
            <a:t>Detección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por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rayos</a:t>
          </a:r>
          <a:r>
            <a:rPr lang="en-US" b="0" i="0" dirty="0">
              <a:solidFill>
                <a:srgbClr val="0070C0"/>
              </a:solidFill>
            </a:rPr>
            <a:t> X (</a:t>
          </a:r>
          <a:r>
            <a:rPr lang="en-US" b="0" i="0" dirty="0" err="1">
              <a:solidFill>
                <a:srgbClr val="0070C0"/>
              </a:solidFill>
            </a:rPr>
            <a:t>Thourmount</a:t>
          </a:r>
          <a:r>
            <a:rPr lang="en-US" b="0" i="0" dirty="0">
              <a:solidFill>
                <a:srgbClr val="0070C0"/>
              </a:solidFill>
            </a:rPr>
            <a:t>)</a:t>
          </a:r>
          <a:endParaRPr lang="en-US" dirty="0">
            <a:solidFill>
              <a:srgbClr val="0070C0"/>
            </a:solidFill>
          </a:endParaRPr>
        </a:p>
      </dgm:t>
    </dgm:pt>
    <dgm:pt modelId="{CA19C057-668E-4020-B16B-1023E2C37144}" type="parTrans" cxnId="{6714613A-BF31-44CC-A12A-210719D487CA}">
      <dgm:prSet/>
      <dgm:spPr/>
      <dgm:t>
        <a:bodyPr/>
        <a:lstStyle/>
        <a:p>
          <a:endParaRPr lang="en-US"/>
        </a:p>
      </dgm:t>
    </dgm:pt>
    <dgm:pt modelId="{155CEC6B-D756-4D0A-8464-ECBC66DAB964}" type="sibTrans" cxnId="{6714613A-BF31-44CC-A12A-210719D487CA}">
      <dgm:prSet/>
      <dgm:spPr/>
      <dgm:t>
        <a:bodyPr/>
        <a:lstStyle/>
        <a:p>
          <a:endParaRPr lang="en-US"/>
        </a:p>
      </dgm:t>
    </dgm:pt>
    <dgm:pt modelId="{3A848283-2FFE-4C23-B29D-3320E101CFBC}">
      <dgm:prSet/>
      <dgm:spPr/>
      <dgm:t>
        <a:bodyPr/>
        <a:lstStyle/>
        <a:p>
          <a:r>
            <a:rPr lang="en-CA" dirty="0"/>
            <a:t>Allergen Change-over (some facilities)</a:t>
          </a:r>
        </a:p>
        <a:p>
          <a:r>
            <a:rPr lang="en-US" b="0" i="0" dirty="0">
              <a:solidFill>
                <a:srgbClr val="0070C0"/>
              </a:solidFill>
            </a:rPr>
            <a:t>Cambio de </a:t>
          </a:r>
          <a:r>
            <a:rPr lang="en-US" b="0" i="0" dirty="0" err="1">
              <a:solidFill>
                <a:srgbClr val="0070C0"/>
              </a:solidFill>
            </a:rPr>
            <a:t>alérgenos</a:t>
          </a:r>
          <a:r>
            <a:rPr lang="en-US" b="0" i="0" dirty="0">
              <a:solidFill>
                <a:srgbClr val="0070C0"/>
              </a:solidFill>
            </a:rPr>
            <a:t> (</a:t>
          </a:r>
          <a:r>
            <a:rPr lang="en-US" b="0" i="0" dirty="0" err="1">
              <a:solidFill>
                <a:srgbClr val="0070C0"/>
              </a:solidFill>
            </a:rPr>
            <a:t>algunas</a:t>
          </a:r>
          <a:r>
            <a:rPr lang="en-US" b="0" i="0" dirty="0">
              <a:solidFill>
                <a:srgbClr val="0070C0"/>
              </a:solidFill>
            </a:rPr>
            <a:t> </a:t>
          </a:r>
          <a:r>
            <a:rPr lang="en-US" b="0" i="0" dirty="0" err="1">
              <a:solidFill>
                <a:srgbClr val="0070C0"/>
              </a:solidFill>
            </a:rPr>
            <a:t>instalaciones</a:t>
          </a:r>
          <a:r>
            <a:rPr lang="en-US" b="0" i="0" dirty="0">
              <a:solidFill>
                <a:srgbClr val="0070C0"/>
              </a:solidFill>
            </a:rPr>
            <a:t>)</a:t>
          </a:r>
          <a:endParaRPr lang="en-US" dirty="0">
            <a:solidFill>
              <a:srgbClr val="0070C0"/>
            </a:solidFill>
          </a:endParaRPr>
        </a:p>
      </dgm:t>
    </dgm:pt>
    <dgm:pt modelId="{F17EC11F-8E53-43C9-BBE0-D7354A85411A}" type="parTrans" cxnId="{56EDE642-E887-4EE2-B2C5-6B6DC48EEB96}">
      <dgm:prSet/>
      <dgm:spPr/>
      <dgm:t>
        <a:bodyPr/>
        <a:lstStyle/>
        <a:p>
          <a:endParaRPr lang="en-US"/>
        </a:p>
      </dgm:t>
    </dgm:pt>
    <dgm:pt modelId="{FA8243D7-F68C-43D1-9CEF-EFAF9F1C4461}" type="sibTrans" cxnId="{56EDE642-E887-4EE2-B2C5-6B6DC48EEB96}">
      <dgm:prSet/>
      <dgm:spPr/>
      <dgm:t>
        <a:bodyPr/>
        <a:lstStyle/>
        <a:p>
          <a:endParaRPr lang="en-US"/>
        </a:p>
      </dgm:t>
    </dgm:pt>
    <dgm:pt modelId="{37DB626F-6255-47DC-8507-CCC798CF95FA}">
      <dgm:prSet/>
      <dgm:spPr/>
      <dgm:t>
        <a:bodyPr/>
        <a:lstStyle/>
        <a:p>
          <a:r>
            <a:rPr lang="en-CA" dirty="0"/>
            <a:t>Label Verification (Export)</a:t>
          </a:r>
        </a:p>
        <a:p>
          <a:r>
            <a:rPr lang="en-US" b="0" i="0" dirty="0" err="1">
              <a:solidFill>
                <a:srgbClr val="0070C0"/>
              </a:solidFill>
            </a:rPr>
            <a:t>Verificación</a:t>
          </a:r>
          <a:r>
            <a:rPr lang="en-US" b="0" i="0" dirty="0">
              <a:solidFill>
                <a:srgbClr val="0070C0"/>
              </a:solidFill>
            </a:rPr>
            <a:t> de </a:t>
          </a:r>
          <a:r>
            <a:rPr lang="en-US" b="0" i="0" dirty="0" err="1">
              <a:solidFill>
                <a:srgbClr val="0070C0"/>
              </a:solidFill>
            </a:rPr>
            <a:t>etiquetas</a:t>
          </a:r>
          <a:r>
            <a:rPr lang="en-US" b="0" i="0" dirty="0">
              <a:solidFill>
                <a:srgbClr val="0070C0"/>
              </a:solidFill>
            </a:rPr>
            <a:t> (</a:t>
          </a:r>
          <a:r>
            <a:rPr lang="en-US" b="0" i="0" dirty="0" err="1">
              <a:solidFill>
                <a:srgbClr val="0070C0"/>
              </a:solidFill>
            </a:rPr>
            <a:t>exportación</a:t>
          </a:r>
          <a:endParaRPr lang="en-US" dirty="0">
            <a:solidFill>
              <a:srgbClr val="0070C0"/>
            </a:solidFill>
          </a:endParaRPr>
        </a:p>
      </dgm:t>
    </dgm:pt>
    <dgm:pt modelId="{C0FAEB52-2617-41D9-807B-79D328DF3130}" type="parTrans" cxnId="{935F7CBE-A0D0-4530-AFAE-DE0059937559}">
      <dgm:prSet/>
      <dgm:spPr/>
      <dgm:t>
        <a:bodyPr/>
        <a:lstStyle/>
        <a:p>
          <a:endParaRPr lang="en-US"/>
        </a:p>
      </dgm:t>
    </dgm:pt>
    <dgm:pt modelId="{18BB5561-12A9-4D9E-8614-FDACB1064DA6}" type="sibTrans" cxnId="{935F7CBE-A0D0-4530-AFAE-DE0059937559}">
      <dgm:prSet/>
      <dgm:spPr/>
      <dgm:t>
        <a:bodyPr/>
        <a:lstStyle/>
        <a:p>
          <a:endParaRPr lang="en-US"/>
        </a:p>
      </dgm:t>
    </dgm:pt>
    <dgm:pt modelId="{0A6348D6-42C3-47DC-AED2-A32EEC1745AC}" type="pres">
      <dgm:prSet presAssocID="{ABAA9D85-74B4-4F17-97C6-535E21F2B7FC}" presName="matrix" presStyleCnt="0">
        <dgm:presLayoutVars>
          <dgm:chMax val="1"/>
          <dgm:dir/>
          <dgm:resizeHandles val="exact"/>
        </dgm:presLayoutVars>
      </dgm:prSet>
      <dgm:spPr/>
    </dgm:pt>
    <dgm:pt modelId="{CD338842-55E6-4DDF-B11C-E9F54068ED81}" type="pres">
      <dgm:prSet presAssocID="{ABAA9D85-74B4-4F17-97C6-535E21F2B7FC}" presName="diamond" presStyleLbl="bgShp" presStyleIdx="0" presStyleCnt="1"/>
      <dgm:spPr/>
    </dgm:pt>
    <dgm:pt modelId="{B58BECE8-8C02-480E-ABB1-D8FC16457F25}" type="pres">
      <dgm:prSet presAssocID="{ABAA9D85-74B4-4F17-97C6-535E21F2B7FC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6AF4010-3D11-4F26-B7AC-C6EF84A6B35B}" type="pres">
      <dgm:prSet presAssocID="{ABAA9D85-74B4-4F17-97C6-535E21F2B7F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CC393FB-39F4-4979-9CEF-C8AB7080BF3B}" type="pres">
      <dgm:prSet presAssocID="{ABAA9D85-74B4-4F17-97C6-535E21F2B7F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DF89B5B-D338-41B5-9ABB-517AFFD4F2B4}" type="pres">
      <dgm:prSet presAssocID="{ABAA9D85-74B4-4F17-97C6-535E21F2B7F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714613A-BF31-44CC-A12A-210719D487CA}" srcId="{ABAA9D85-74B4-4F17-97C6-535E21F2B7FC}" destId="{D49858CC-A7BE-4A58-B35A-E1E2E4F0E02E}" srcOrd="1" destOrd="0" parTransId="{CA19C057-668E-4020-B16B-1023E2C37144}" sibTransId="{155CEC6B-D756-4D0A-8464-ECBC66DAB964}"/>
    <dgm:cxn modelId="{1C5FD442-1F62-4E72-A6F3-03A83632613D}" type="presOf" srcId="{ABAA9D85-74B4-4F17-97C6-535E21F2B7FC}" destId="{0A6348D6-42C3-47DC-AED2-A32EEC1745AC}" srcOrd="0" destOrd="0" presId="urn:microsoft.com/office/officeart/2005/8/layout/matrix3"/>
    <dgm:cxn modelId="{56EDE642-E887-4EE2-B2C5-6B6DC48EEB96}" srcId="{ABAA9D85-74B4-4F17-97C6-535E21F2B7FC}" destId="{3A848283-2FFE-4C23-B29D-3320E101CFBC}" srcOrd="2" destOrd="0" parTransId="{F17EC11F-8E53-43C9-BBE0-D7354A85411A}" sibTransId="{FA8243D7-F68C-43D1-9CEF-EFAF9F1C4461}"/>
    <dgm:cxn modelId="{B7780295-006F-41D6-9FE6-2AF7BFE732A5}" type="presOf" srcId="{37DB626F-6255-47DC-8507-CCC798CF95FA}" destId="{8DF89B5B-D338-41B5-9ABB-517AFFD4F2B4}" srcOrd="0" destOrd="0" presId="urn:microsoft.com/office/officeart/2005/8/layout/matrix3"/>
    <dgm:cxn modelId="{183E2398-A431-43AD-9577-A348B1FB893B}" srcId="{ABAA9D85-74B4-4F17-97C6-535E21F2B7FC}" destId="{E242151A-C88C-4DD7-9DAB-5286AB19B000}" srcOrd="0" destOrd="0" parTransId="{ABECE997-41E8-4287-8F8C-4F418E1403DE}" sibTransId="{643032C8-8E73-4ED7-A8DC-77BBBE9DC99A}"/>
    <dgm:cxn modelId="{80A1E4B2-0529-4D7F-8C16-53DBE0A70EC3}" type="presOf" srcId="{D49858CC-A7BE-4A58-B35A-E1E2E4F0E02E}" destId="{06AF4010-3D11-4F26-B7AC-C6EF84A6B35B}" srcOrd="0" destOrd="0" presId="urn:microsoft.com/office/officeart/2005/8/layout/matrix3"/>
    <dgm:cxn modelId="{78CB06B4-1412-4E5F-BFCB-730A257F61C1}" type="presOf" srcId="{E242151A-C88C-4DD7-9DAB-5286AB19B000}" destId="{B58BECE8-8C02-480E-ABB1-D8FC16457F25}" srcOrd="0" destOrd="0" presId="urn:microsoft.com/office/officeart/2005/8/layout/matrix3"/>
    <dgm:cxn modelId="{935F7CBE-A0D0-4530-AFAE-DE0059937559}" srcId="{ABAA9D85-74B4-4F17-97C6-535E21F2B7FC}" destId="{37DB626F-6255-47DC-8507-CCC798CF95FA}" srcOrd="3" destOrd="0" parTransId="{C0FAEB52-2617-41D9-807B-79D328DF3130}" sibTransId="{18BB5561-12A9-4D9E-8614-FDACB1064DA6}"/>
    <dgm:cxn modelId="{561E2FD6-9872-4C45-9716-BA3F43F36A42}" type="presOf" srcId="{3A848283-2FFE-4C23-B29D-3320E101CFBC}" destId="{5CC393FB-39F4-4979-9CEF-C8AB7080BF3B}" srcOrd="0" destOrd="0" presId="urn:microsoft.com/office/officeart/2005/8/layout/matrix3"/>
    <dgm:cxn modelId="{6E553C5B-FC7B-4DD7-992C-DDFF56893448}" type="presParOf" srcId="{0A6348D6-42C3-47DC-AED2-A32EEC1745AC}" destId="{CD338842-55E6-4DDF-B11C-E9F54068ED81}" srcOrd="0" destOrd="0" presId="urn:microsoft.com/office/officeart/2005/8/layout/matrix3"/>
    <dgm:cxn modelId="{5239EF26-BD66-43E9-95BA-9305C9298A4D}" type="presParOf" srcId="{0A6348D6-42C3-47DC-AED2-A32EEC1745AC}" destId="{B58BECE8-8C02-480E-ABB1-D8FC16457F25}" srcOrd="1" destOrd="0" presId="urn:microsoft.com/office/officeart/2005/8/layout/matrix3"/>
    <dgm:cxn modelId="{19C01946-7829-489E-A38D-CF3DF53C7672}" type="presParOf" srcId="{0A6348D6-42C3-47DC-AED2-A32EEC1745AC}" destId="{06AF4010-3D11-4F26-B7AC-C6EF84A6B35B}" srcOrd="2" destOrd="0" presId="urn:microsoft.com/office/officeart/2005/8/layout/matrix3"/>
    <dgm:cxn modelId="{235683B1-6DA2-4F06-8361-5187807C2F81}" type="presParOf" srcId="{0A6348D6-42C3-47DC-AED2-A32EEC1745AC}" destId="{5CC393FB-39F4-4979-9CEF-C8AB7080BF3B}" srcOrd="3" destOrd="0" presId="urn:microsoft.com/office/officeart/2005/8/layout/matrix3"/>
    <dgm:cxn modelId="{DE4461B4-4348-446A-9385-6AFD63AD9F2F}" type="presParOf" srcId="{0A6348D6-42C3-47DC-AED2-A32EEC1745AC}" destId="{8DF89B5B-D338-41B5-9ABB-517AFFD4F2B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56AF3-501B-4C42-B833-C7BB8EDD7030}">
      <dsp:nvSpPr>
        <dsp:cNvPr id="0" name=""/>
        <dsp:cNvSpPr/>
      </dsp:nvSpPr>
      <dsp:spPr>
        <a:xfrm>
          <a:off x="0" y="31223"/>
          <a:ext cx="8103597" cy="9790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77600-2E13-46F7-8A40-162BF37E11AC}">
      <dsp:nvSpPr>
        <dsp:cNvPr id="0" name=""/>
        <dsp:cNvSpPr/>
      </dsp:nvSpPr>
      <dsp:spPr>
        <a:xfrm>
          <a:off x="296164" y="222521"/>
          <a:ext cx="538480" cy="5384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DB789-147F-4E8A-8371-0B50910CB40F}">
      <dsp:nvSpPr>
        <dsp:cNvPr id="0" name=""/>
        <dsp:cNvSpPr/>
      </dsp:nvSpPr>
      <dsp:spPr>
        <a:xfrm>
          <a:off x="1130809" y="2233"/>
          <a:ext cx="6888649" cy="1132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807" tIns="119807" rIns="119807" bIns="119807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Certain geographical locations have a high natural presence of radioactive minerals, which may end up in the food supply chain.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 err="1">
              <a:solidFill>
                <a:srgbClr val="0070C0"/>
              </a:solidFill>
            </a:rPr>
            <a:t>Ciertas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ubicaciones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geográficas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tienen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una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alta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presencia</a:t>
          </a:r>
          <a:r>
            <a:rPr lang="en-US" sz="1200" b="0" i="0" kern="1200" dirty="0">
              <a:solidFill>
                <a:srgbClr val="0070C0"/>
              </a:solidFill>
            </a:rPr>
            <a:t> natural de </a:t>
          </a:r>
          <a:r>
            <a:rPr lang="en-US" sz="1200" b="0" i="0" kern="1200" dirty="0" err="1">
              <a:solidFill>
                <a:srgbClr val="0070C0"/>
              </a:solidFill>
            </a:rPr>
            <a:t>minerales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radiactivos</a:t>
          </a:r>
          <a:r>
            <a:rPr lang="en-US" sz="1200" b="0" i="0" kern="1200" dirty="0">
              <a:solidFill>
                <a:srgbClr val="0070C0"/>
              </a:solidFill>
            </a:rPr>
            <a:t>, </a:t>
          </a:r>
          <a:r>
            <a:rPr lang="en-US" sz="1200" b="0" i="0" kern="1200" dirty="0" err="1">
              <a:solidFill>
                <a:srgbClr val="0070C0"/>
              </a:solidFill>
            </a:rPr>
            <a:t>que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pueden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acabar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en</a:t>
          </a:r>
          <a:r>
            <a:rPr lang="en-US" sz="1200" b="0" i="0" kern="1200" dirty="0">
              <a:solidFill>
                <a:srgbClr val="0070C0"/>
              </a:solidFill>
            </a:rPr>
            <a:t> la </a:t>
          </a:r>
          <a:r>
            <a:rPr lang="en-US" sz="1200" b="0" i="0" kern="1200" dirty="0" err="1">
              <a:solidFill>
                <a:srgbClr val="0070C0"/>
              </a:solidFill>
            </a:rPr>
            <a:t>cadena</a:t>
          </a:r>
          <a:r>
            <a:rPr lang="en-US" sz="1200" b="0" i="0" kern="1200" dirty="0">
              <a:solidFill>
                <a:srgbClr val="0070C0"/>
              </a:solidFill>
            </a:rPr>
            <a:t> de </a:t>
          </a:r>
          <a:r>
            <a:rPr lang="en-US" sz="1200" b="0" i="0" kern="1200" dirty="0" err="1">
              <a:solidFill>
                <a:srgbClr val="0070C0"/>
              </a:solidFill>
            </a:rPr>
            <a:t>suministro</a:t>
          </a:r>
          <a:r>
            <a:rPr lang="en-US" sz="1200" b="0" i="0" kern="1200" dirty="0">
              <a:solidFill>
                <a:srgbClr val="0070C0"/>
              </a:solidFill>
            </a:rPr>
            <a:t> alimentaria.</a:t>
          </a:r>
          <a:endParaRPr lang="en-US" sz="1200" kern="1200" dirty="0">
            <a:solidFill>
              <a:srgbClr val="0070C0"/>
            </a:solidFill>
          </a:endParaRPr>
        </a:p>
      </dsp:txBody>
      <dsp:txXfrm>
        <a:off x="1130809" y="2233"/>
        <a:ext cx="6888649" cy="1132033"/>
      </dsp:txXfrm>
    </dsp:sp>
    <dsp:sp modelId="{6132A5A2-001D-4A45-828D-16A718A2EB4A}">
      <dsp:nvSpPr>
        <dsp:cNvPr id="0" name=""/>
        <dsp:cNvSpPr/>
      </dsp:nvSpPr>
      <dsp:spPr>
        <a:xfrm>
          <a:off x="0" y="1447929"/>
          <a:ext cx="8103597" cy="9790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EB5EE9-DF01-4151-91A1-55739612D8FA}">
      <dsp:nvSpPr>
        <dsp:cNvPr id="0" name=""/>
        <dsp:cNvSpPr/>
      </dsp:nvSpPr>
      <dsp:spPr>
        <a:xfrm>
          <a:off x="296164" y="1637562"/>
          <a:ext cx="538480" cy="5384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73EA6-02EA-44CC-8054-3A640F9A891C}">
      <dsp:nvSpPr>
        <dsp:cNvPr id="0" name=""/>
        <dsp:cNvSpPr/>
      </dsp:nvSpPr>
      <dsp:spPr>
        <a:xfrm>
          <a:off x="1130809" y="1417275"/>
          <a:ext cx="6888649" cy="1132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807" tIns="119807" rIns="119807" bIns="119807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Exposure to very high levels of radiation can cause severe health effects such as skin burns and radiation sickness, resulting in long-term health issues such as cancer and cardiovascular disease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>
              <a:solidFill>
                <a:srgbClr val="0070C0"/>
              </a:solidFill>
            </a:rPr>
            <a:t>La </a:t>
          </a:r>
          <a:r>
            <a:rPr lang="en-US" sz="1200" b="0" i="0" kern="1200" dirty="0" err="1">
              <a:solidFill>
                <a:srgbClr val="0070C0"/>
              </a:solidFill>
            </a:rPr>
            <a:t>exposición</a:t>
          </a:r>
          <a:r>
            <a:rPr lang="en-US" sz="1200" b="0" i="0" kern="1200" dirty="0">
              <a:solidFill>
                <a:srgbClr val="0070C0"/>
              </a:solidFill>
            </a:rPr>
            <a:t> a </a:t>
          </a:r>
          <a:r>
            <a:rPr lang="en-US" sz="1200" b="0" i="0" kern="1200" dirty="0" err="1">
              <a:solidFill>
                <a:srgbClr val="0070C0"/>
              </a:solidFill>
            </a:rPr>
            <a:t>niveles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muy</a:t>
          </a:r>
          <a:r>
            <a:rPr lang="en-US" sz="1200" b="0" i="0" kern="1200" dirty="0">
              <a:solidFill>
                <a:srgbClr val="0070C0"/>
              </a:solidFill>
            </a:rPr>
            <a:t> altos de </a:t>
          </a:r>
          <a:r>
            <a:rPr lang="en-US" sz="1200" b="0" i="0" kern="1200" dirty="0" err="1">
              <a:solidFill>
                <a:srgbClr val="0070C0"/>
              </a:solidFill>
            </a:rPr>
            <a:t>radiación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puede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causar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efectos</a:t>
          </a:r>
          <a:r>
            <a:rPr lang="en-US" sz="1200" b="0" i="0" kern="1200" dirty="0">
              <a:solidFill>
                <a:srgbClr val="0070C0"/>
              </a:solidFill>
            </a:rPr>
            <a:t> graves para la </a:t>
          </a:r>
          <a:r>
            <a:rPr lang="en-US" sz="1200" b="0" i="0" kern="1200" dirty="0" err="1">
              <a:solidFill>
                <a:srgbClr val="0070C0"/>
              </a:solidFill>
            </a:rPr>
            <a:t>salud</a:t>
          </a:r>
          <a:r>
            <a:rPr lang="en-US" sz="1200" b="0" i="0" kern="1200" dirty="0">
              <a:solidFill>
                <a:srgbClr val="0070C0"/>
              </a:solidFill>
            </a:rPr>
            <a:t>, </a:t>
          </a:r>
          <a:r>
            <a:rPr lang="en-US" sz="1200" b="0" i="0" kern="1200" dirty="0" err="1">
              <a:solidFill>
                <a:srgbClr val="0070C0"/>
              </a:solidFill>
            </a:rPr>
            <a:t>como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quemaduras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en</a:t>
          </a:r>
          <a:r>
            <a:rPr lang="en-US" sz="1200" b="0" i="0" kern="1200" dirty="0">
              <a:solidFill>
                <a:srgbClr val="0070C0"/>
              </a:solidFill>
            </a:rPr>
            <a:t> la </a:t>
          </a:r>
          <a:r>
            <a:rPr lang="en-US" sz="1200" b="0" i="0" kern="1200" dirty="0" err="1">
              <a:solidFill>
                <a:srgbClr val="0070C0"/>
              </a:solidFill>
            </a:rPr>
            <a:t>piel</a:t>
          </a:r>
          <a:r>
            <a:rPr lang="en-US" sz="1200" b="0" i="0" kern="1200" dirty="0">
              <a:solidFill>
                <a:srgbClr val="0070C0"/>
              </a:solidFill>
            </a:rPr>
            <a:t> y </a:t>
          </a:r>
          <a:r>
            <a:rPr lang="en-US" sz="1200" b="0" i="0" kern="1200" dirty="0" err="1">
              <a:solidFill>
                <a:srgbClr val="0070C0"/>
              </a:solidFill>
            </a:rPr>
            <a:t>enfermedad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por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radiación</a:t>
          </a:r>
          <a:r>
            <a:rPr lang="en-US" sz="1200" b="0" i="0" kern="1200" dirty="0">
              <a:solidFill>
                <a:srgbClr val="0070C0"/>
              </a:solidFill>
            </a:rPr>
            <a:t>, </a:t>
          </a:r>
          <a:r>
            <a:rPr lang="en-US" sz="1200" b="0" i="0" kern="1200" dirty="0" err="1">
              <a:solidFill>
                <a:srgbClr val="0070C0"/>
              </a:solidFill>
            </a:rPr>
            <a:t>provocando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problemas</a:t>
          </a:r>
          <a:r>
            <a:rPr lang="en-US" sz="1200" b="0" i="0" kern="1200" dirty="0">
              <a:solidFill>
                <a:srgbClr val="0070C0"/>
              </a:solidFill>
            </a:rPr>
            <a:t> de </a:t>
          </a:r>
          <a:r>
            <a:rPr lang="en-US" sz="1200" b="0" i="0" kern="1200" dirty="0" err="1">
              <a:solidFill>
                <a:srgbClr val="0070C0"/>
              </a:solidFill>
            </a:rPr>
            <a:t>salud</a:t>
          </a:r>
          <a:r>
            <a:rPr lang="en-US" sz="1200" b="0" i="0" kern="1200" dirty="0">
              <a:solidFill>
                <a:srgbClr val="0070C0"/>
              </a:solidFill>
            </a:rPr>
            <a:t> a largo </a:t>
          </a:r>
          <a:r>
            <a:rPr lang="en-US" sz="1200" b="0" i="0" kern="1200" dirty="0" err="1">
              <a:solidFill>
                <a:srgbClr val="0070C0"/>
              </a:solidFill>
            </a:rPr>
            <a:t>plazo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como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cáncer</a:t>
          </a:r>
          <a:r>
            <a:rPr lang="en-US" sz="1200" b="0" i="0" kern="1200" dirty="0">
              <a:solidFill>
                <a:srgbClr val="0070C0"/>
              </a:solidFill>
            </a:rPr>
            <a:t> y </a:t>
          </a:r>
          <a:r>
            <a:rPr lang="en-US" sz="1200" b="0" i="0" kern="1200" dirty="0" err="1">
              <a:solidFill>
                <a:srgbClr val="0070C0"/>
              </a:solidFill>
            </a:rPr>
            <a:t>enfermedades</a:t>
          </a:r>
          <a:r>
            <a:rPr lang="en-US" sz="1200" b="0" i="0" kern="1200" dirty="0">
              <a:solidFill>
                <a:srgbClr val="0070C0"/>
              </a:solidFill>
            </a:rPr>
            <a:t> </a:t>
          </a:r>
          <a:r>
            <a:rPr lang="en-US" sz="1200" b="0" i="0" kern="1200" dirty="0" err="1">
              <a:solidFill>
                <a:srgbClr val="0070C0"/>
              </a:solidFill>
            </a:rPr>
            <a:t>cardiovasculares</a:t>
          </a:r>
          <a:endParaRPr lang="en-US" sz="1200" kern="1200" dirty="0">
            <a:solidFill>
              <a:srgbClr val="0070C0"/>
            </a:solidFill>
          </a:endParaRPr>
        </a:p>
      </dsp:txBody>
      <dsp:txXfrm>
        <a:off x="1130809" y="1417275"/>
        <a:ext cx="6888649" cy="1132033"/>
      </dsp:txXfrm>
    </dsp:sp>
    <dsp:sp modelId="{E81987A5-D539-414F-B7CE-90D94F7C0257}">
      <dsp:nvSpPr>
        <dsp:cNvPr id="0" name=""/>
        <dsp:cNvSpPr/>
      </dsp:nvSpPr>
      <dsp:spPr>
        <a:xfrm>
          <a:off x="0" y="2832316"/>
          <a:ext cx="8103597" cy="9790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EBF8B-2D27-4D77-915D-D4996B64E876}">
      <dsp:nvSpPr>
        <dsp:cNvPr id="0" name=""/>
        <dsp:cNvSpPr/>
      </dsp:nvSpPr>
      <dsp:spPr>
        <a:xfrm>
          <a:off x="296164" y="3052604"/>
          <a:ext cx="538480" cy="5384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E29AF-E284-4AA3-B2D5-9A9CB7A8D817}">
      <dsp:nvSpPr>
        <dsp:cNvPr id="0" name=""/>
        <dsp:cNvSpPr/>
      </dsp:nvSpPr>
      <dsp:spPr>
        <a:xfrm>
          <a:off x="1130809" y="2832316"/>
          <a:ext cx="6888649" cy="1132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807" tIns="119807" rIns="119807" bIns="11980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Low levels of radiation found in the environment do not pose immediate health risks, but they are a minor factor in the overall risk of cancer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solidFill>
                <a:srgbClr val="0070C0"/>
              </a:solidFill>
            </a:rPr>
            <a:t>Los </a:t>
          </a:r>
          <a:r>
            <a:rPr lang="en-US" sz="1400" b="0" i="0" kern="1200" dirty="0" err="1">
              <a:solidFill>
                <a:srgbClr val="0070C0"/>
              </a:solidFill>
            </a:rPr>
            <a:t>bajos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niveles</a:t>
          </a:r>
          <a:r>
            <a:rPr lang="en-US" sz="1400" b="0" i="0" kern="1200" dirty="0">
              <a:solidFill>
                <a:srgbClr val="0070C0"/>
              </a:solidFill>
            </a:rPr>
            <a:t> de </a:t>
          </a:r>
          <a:r>
            <a:rPr lang="en-US" sz="1400" b="0" i="0" kern="1200" dirty="0" err="1">
              <a:solidFill>
                <a:srgbClr val="0070C0"/>
              </a:solidFill>
            </a:rPr>
            <a:t>radiación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presentes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en</a:t>
          </a:r>
          <a:r>
            <a:rPr lang="en-US" sz="1400" b="0" i="0" kern="1200" dirty="0">
              <a:solidFill>
                <a:srgbClr val="0070C0"/>
              </a:solidFill>
            </a:rPr>
            <a:t> el </a:t>
          </a:r>
          <a:r>
            <a:rPr lang="en-US" sz="1400" b="0" i="0" kern="1200" dirty="0" err="1">
              <a:solidFill>
                <a:srgbClr val="0070C0"/>
              </a:solidFill>
            </a:rPr>
            <a:t>entorno</a:t>
          </a:r>
          <a:r>
            <a:rPr lang="en-US" sz="1400" b="0" i="0" kern="1200" dirty="0">
              <a:solidFill>
                <a:srgbClr val="0070C0"/>
              </a:solidFill>
            </a:rPr>
            <a:t> no </a:t>
          </a:r>
          <a:r>
            <a:rPr lang="en-US" sz="1400" b="0" i="0" kern="1200" dirty="0" err="1">
              <a:solidFill>
                <a:srgbClr val="0070C0"/>
              </a:solidFill>
            </a:rPr>
            <a:t>suponen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riesgos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inmediatos</a:t>
          </a:r>
          <a:r>
            <a:rPr lang="en-US" sz="1400" b="0" i="0" kern="1200" dirty="0">
              <a:solidFill>
                <a:srgbClr val="0070C0"/>
              </a:solidFill>
            </a:rPr>
            <a:t> para la </a:t>
          </a:r>
          <a:r>
            <a:rPr lang="en-US" sz="1400" b="0" i="0" kern="1200" dirty="0" err="1">
              <a:solidFill>
                <a:srgbClr val="0070C0"/>
              </a:solidFill>
            </a:rPr>
            <a:t>salud</a:t>
          </a:r>
          <a:r>
            <a:rPr lang="en-US" sz="1400" b="0" i="0" kern="1200" dirty="0">
              <a:solidFill>
                <a:srgbClr val="0070C0"/>
              </a:solidFill>
            </a:rPr>
            <a:t>, </a:t>
          </a:r>
          <a:r>
            <a:rPr lang="en-US" sz="1400" b="0" i="0" kern="1200" dirty="0" err="1">
              <a:solidFill>
                <a:srgbClr val="0070C0"/>
              </a:solidFill>
            </a:rPr>
            <a:t>pero</a:t>
          </a:r>
          <a:r>
            <a:rPr lang="en-US" sz="1400" b="0" i="0" kern="1200" dirty="0">
              <a:solidFill>
                <a:srgbClr val="0070C0"/>
              </a:solidFill>
            </a:rPr>
            <a:t> son un factor </a:t>
          </a:r>
          <a:r>
            <a:rPr lang="en-US" sz="1400" b="0" i="0" kern="1200" dirty="0" err="1">
              <a:solidFill>
                <a:srgbClr val="0070C0"/>
              </a:solidFill>
            </a:rPr>
            <a:t>menor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en</a:t>
          </a:r>
          <a:r>
            <a:rPr lang="en-US" sz="1400" b="0" i="0" kern="1200" dirty="0">
              <a:solidFill>
                <a:srgbClr val="0070C0"/>
              </a:solidFill>
            </a:rPr>
            <a:t> el </a:t>
          </a:r>
          <a:r>
            <a:rPr lang="en-US" sz="1400" b="0" i="0" kern="1200" dirty="0" err="1">
              <a:solidFill>
                <a:srgbClr val="0070C0"/>
              </a:solidFill>
            </a:rPr>
            <a:t>riesgo</a:t>
          </a:r>
          <a:r>
            <a:rPr lang="en-US" sz="1400" b="0" i="0" kern="1200" dirty="0">
              <a:solidFill>
                <a:srgbClr val="0070C0"/>
              </a:solidFill>
            </a:rPr>
            <a:t> global de </a:t>
          </a:r>
          <a:r>
            <a:rPr lang="en-US" sz="1400" b="0" i="0" kern="1200" dirty="0" err="1">
              <a:solidFill>
                <a:srgbClr val="0070C0"/>
              </a:solidFill>
            </a:rPr>
            <a:t>cáncer</a:t>
          </a:r>
          <a:endParaRPr lang="en-US" sz="1400" kern="1200" dirty="0">
            <a:solidFill>
              <a:srgbClr val="0070C0"/>
            </a:solidFill>
          </a:endParaRPr>
        </a:p>
      </dsp:txBody>
      <dsp:txXfrm>
        <a:off x="1130809" y="2832316"/>
        <a:ext cx="6888649" cy="1132033"/>
      </dsp:txXfrm>
    </dsp:sp>
    <dsp:sp modelId="{B9A844E0-B91B-4CE5-9AA7-7E73E5693547}">
      <dsp:nvSpPr>
        <dsp:cNvPr id="0" name=""/>
        <dsp:cNvSpPr/>
      </dsp:nvSpPr>
      <dsp:spPr>
        <a:xfrm>
          <a:off x="0" y="4251147"/>
          <a:ext cx="8103597" cy="9790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CC435-18A9-4DD4-9CE7-532D1C8AAD02}">
      <dsp:nvSpPr>
        <dsp:cNvPr id="0" name=""/>
        <dsp:cNvSpPr/>
      </dsp:nvSpPr>
      <dsp:spPr>
        <a:xfrm>
          <a:off x="296164" y="4467645"/>
          <a:ext cx="538480" cy="5384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665D5-9EF8-4613-9370-AEF349CA448A}">
      <dsp:nvSpPr>
        <dsp:cNvPr id="0" name=""/>
        <dsp:cNvSpPr/>
      </dsp:nvSpPr>
      <dsp:spPr>
        <a:xfrm>
          <a:off x="1130809" y="4247358"/>
          <a:ext cx="6888649" cy="1132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807" tIns="119807" rIns="119807" bIns="11980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Consider the source of water used in our manufacturing process.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solidFill>
                <a:srgbClr val="0070C0"/>
              </a:solidFill>
            </a:rPr>
            <a:t>Considera</a:t>
          </a:r>
          <a:r>
            <a:rPr lang="en-US" sz="1400" b="0" i="0" kern="1200" dirty="0">
              <a:solidFill>
                <a:srgbClr val="0070C0"/>
              </a:solidFill>
            </a:rPr>
            <a:t> la </a:t>
          </a:r>
          <a:r>
            <a:rPr lang="en-US" sz="1400" b="0" i="0" kern="1200" dirty="0" err="1">
              <a:solidFill>
                <a:srgbClr val="0070C0"/>
              </a:solidFill>
            </a:rPr>
            <a:t>fuente</a:t>
          </a:r>
          <a:r>
            <a:rPr lang="en-US" sz="1400" b="0" i="0" kern="1200" dirty="0">
              <a:solidFill>
                <a:srgbClr val="0070C0"/>
              </a:solidFill>
            </a:rPr>
            <a:t> de </a:t>
          </a:r>
          <a:r>
            <a:rPr lang="en-US" sz="1400" b="0" i="0" kern="1200" dirty="0" err="1">
              <a:solidFill>
                <a:srgbClr val="0070C0"/>
              </a:solidFill>
            </a:rPr>
            <a:t>agua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utilizada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en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nuestro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proceso</a:t>
          </a:r>
          <a:r>
            <a:rPr lang="en-US" sz="1400" b="0" i="0" kern="1200" dirty="0">
              <a:solidFill>
                <a:srgbClr val="0070C0"/>
              </a:solidFill>
            </a:rPr>
            <a:t> de </a:t>
          </a:r>
          <a:r>
            <a:rPr lang="en-US" sz="1400" b="0" i="0" kern="1200" dirty="0" err="1">
              <a:solidFill>
                <a:srgbClr val="0070C0"/>
              </a:solidFill>
            </a:rPr>
            <a:t>fabricación</a:t>
          </a:r>
          <a:r>
            <a:rPr lang="en-US" sz="1400" b="0" i="0" kern="1200" dirty="0">
              <a:solidFill>
                <a:srgbClr val="0070C0"/>
              </a:solidFill>
            </a:rPr>
            <a:t>.</a:t>
          </a:r>
          <a:r>
            <a:rPr lang="en-CA" sz="1400" kern="1200" dirty="0">
              <a:solidFill>
                <a:srgbClr val="0070C0"/>
              </a:solidFill>
            </a:rPr>
            <a:t> </a:t>
          </a:r>
          <a:endParaRPr lang="en-US" sz="1400" kern="1200" dirty="0">
            <a:solidFill>
              <a:srgbClr val="0070C0"/>
            </a:solidFill>
          </a:endParaRPr>
        </a:p>
      </dsp:txBody>
      <dsp:txXfrm>
        <a:off x="1130809" y="4247358"/>
        <a:ext cx="6888649" cy="1132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38842-55E6-4DDF-B11C-E9F54068ED81}">
      <dsp:nvSpPr>
        <dsp:cNvPr id="0" name=""/>
        <dsp:cNvSpPr/>
      </dsp:nvSpPr>
      <dsp:spPr>
        <a:xfrm>
          <a:off x="2488406" y="0"/>
          <a:ext cx="4432300" cy="443230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BECE8-8C02-480E-ABB1-D8FC16457F25}">
      <dsp:nvSpPr>
        <dsp:cNvPr id="0" name=""/>
        <dsp:cNvSpPr/>
      </dsp:nvSpPr>
      <dsp:spPr>
        <a:xfrm>
          <a:off x="2909474" y="421068"/>
          <a:ext cx="1728597" cy="17285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Metal Detection (All primary facilities)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solidFill>
                <a:srgbClr val="0070C0"/>
              </a:solidFill>
            </a:rPr>
            <a:t>Detección</a:t>
          </a:r>
          <a:r>
            <a:rPr lang="en-US" sz="1400" b="0" i="0" kern="1200" dirty="0">
              <a:solidFill>
                <a:srgbClr val="0070C0"/>
              </a:solidFill>
            </a:rPr>
            <a:t> de </a:t>
          </a:r>
          <a:r>
            <a:rPr lang="en-US" sz="1400" b="0" i="0" kern="1200" dirty="0" err="1">
              <a:solidFill>
                <a:srgbClr val="0070C0"/>
              </a:solidFill>
            </a:rPr>
            <a:t>metales</a:t>
          </a:r>
          <a:r>
            <a:rPr lang="en-US" sz="1400" b="0" i="0" kern="1200" dirty="0">
              <a:solidFill>
                <a:srgbClr val="0070C0"/>
              </a:solidFill>
            </a:rPr>
            <a:t> (</a:t>
          </a:r>
          <a:r>
            <a:rPr lang="en-US" sz="1400" b="0" i="0" kern="1200" dirty="0" err="1">
              <a:solidFill>
                <a:srgbClr val="0070C0"/>
              </a:solidFill>
            </a:rPr>
            <a:t>todas</a:t>
          </a:r>
          <a:r>
            <a:rPr lang="en-US" sz="1400" b="0" i="0" kern="1200" dirty="0">
              <a:solidFill>
                <a:srgbClr val="0070C0"/>
              </a:solidFill>
            </a:rPr>
            <a:t> las </a:t>
          </a:r>
          <a:r>
            <a:rPr lang="en-US" sz="1400" b="0" i="0" kern="1200" dirty="0" err="1">
              <a:solidFill>
                <a:srgbClr val="0070C0"/>
              </a:solidFill>
            </a:rPr>
            <a:t>instalaciones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principales</a:t>
          </a:r>
          <a:r>
            <a:rPr lang="en-US" sz="1400" b="0" i="0" kern="1200" dirty="0">
              <a:solidFill>
                <a:srgbClr val="0070C0"/>
              </a:solidFill>
            </a:rPr>
            <a:t>)</a:t>
          </a:r>
          <a:endParaRPr lang="en-US" sz="1400" kern="1200" dirty="0">
            <a:solidFill>
              <a:srgbClr val="0070C0"/>
            </a:solidFill>
          </a:endParaRPr>
        </a:p>
      </dsp:txBody>
      <dsp:txXfrm>
        <a:off x="2993857" y="505451"/>
        <a:ext cx="1559831" cy="1559831"/>
      </dsp:txXfrm>
    </dsp:sp>
    <dsp:sp modelId="{06AF4010-3D11-4F26-B7AC-C6EF84A6B35B}">
      <dsp:nvSpPr>
        <dsp:cNvPr id="0" name=""/>
        <dsp:cNvSpPr/>
      </dsp:nvSpPr>
      <dsp:spPr>
        <a:xfrm>
          <a:off x="4771040" y="421068"/>
          <a:ext cx="1728597" cy="17285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X-Ray Detection (</a:t>
          </a:r>
          <a:r>
            <a:rPr lang="en-CA" sz="1400" kern="1200" dirty="0" err="1"/>
            <a:t>Thourmount</a:t>
          </a:r>
          <a:r>
            <a:rPr lang="en-CA" sz="1400" kern="1200" dirty="0"/>
            <a:t>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solidFill>
                <a:srgbClr val="0070C0"/>
              </a:solidFill>
            </a:rPr>
            <a:t>Detección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por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rayos</a:t>
          </a:r>
          <a:r>
            <a:rPr lang="en-US" sz="1400" b="0" i="0" kern="1200" dirty="0">
              <a:solidFill>
                <a:srgbClr val="0070C0"/>
              </a:solidFill>
            </a:rPr>
            <a:t> X (</a:t>
          </a:r>
          <a:r>
            <a:rPr lang="en-US" sz="1400" b="0" i="0" kern="1200" dirty="0" err="1">
              <a:solidFill>
                <a:srgbClr val="0070C0"/>
              </a:solidFill>
            </a:rPr>
            <a:t>Thourmount</a:t>
          </a:r>
          <a:r>
            <a:rPr lang="en-US" sz="1400" b="0" i="0" kern="1200" dirty="0">
              <a:solidFill>
                <a:srgbClr val="0070C0"/>
              </a:solidFill>
            </a:rPr>
            <a:t>)</a:t>
          </a:r>
          <a:endParaRPr lang="en-US" sz="1400" kern="1200" dirty="0">
            <a:solidFill>
              <a:srgbClr val="0070C0"/>
            </a:solidFill>
          </a:endParaRPr>
        </a:p>
      </dsp:txBody>
      <dsp:txXfrm>
        <a:off x="4855423" y="505451"/>
        <a:ext cx="1559831" cy="1559831"/>
      </dsp:txXfrm>
    </dsp:sp>
    <dsp:sp modelId="{5CC393FB-39F4-4979-9CEF-C8AB7080BF3B}">
      <dsp:nvSpPr>
        <dsp:cNvPr id="0" name=""/>
        <dsp:cNvSpPr/>
      </dsp:nvSpPr>
      <dsp:spPr>
        <a:xfrm>
          <a:off x="2909474" y="2282634"/>
          <a:ext cx="1728597" cy="172859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Allergen Change-over (some facilities)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solidFill>
                <a:srgbClr val="0070C0"/>
              </a:solidFill>
            </a:rPr>
            <a:t>Cambio de </a:t>
          </a:r>
          <a:r>
            <a:rPr lang="en-US" sz="1400" b="0" i="0" kern="1200" dirty="0" err="1">
              <a:solidFill>
                <a:srgbClr val="0070C0"/>
              </a:solidFill>
            </a:rPr>
            <a:t>alérgenos</a:t>
          </a:r>
          <a:r>
            <a:rPr lang="en-US" sz="1400" b="0" i="0" kern="1200" dirty="0">
              <a:solidFill>
                <a:srgbClr val="0070C0"/>
              </a:solidFill>
            </a:rPr>
            <a:t> (</a:t>
          </a:r>
          <a:r>
            <a:rPr lang="en-US" sz="1400" b="0" i="0" kern="1200" dirty="0" err="1">
              <a:solidFill>
                <a:srgbClr val="0070C0"/>
              </a:solidFill>
            </a:rPr>
            <a:t>algunas</a:t>
          </a:r>
          <a:r>
            <a:rPr lang="en-US" sz="1400" b="0" i="0" kern="1200" dirty="0">
              <a:solidFill>
                <a:srgbClr val="0070C0"/>
              </a:solidFill>
            </a:rPr>
            <a:t> </a:t>
          </a:r>
          <a:r>
            <a:rPr lang="en-US" sz="1400" b="0" i="0" kern="1200" dirty="0" err="1">
              <a:solidFill>
                <a:srgbClr val="0070C0"/>
              </a:solidFill>
            </a:rPr>
            <a:t>instalaciones</a:t>
          </a:r>
          <a:r>
            <a:rPr lang="en-US" sz="1400" b="0" i="0" kern="1200" dirty="0">
              <a:solidFill>
                <a:srgbClr val="0070C0"/>
              </a:solidFill>
            </a:rPr>
            <a:t>)</a:t>
          </a:r>
          <a:endParaRPr lang="en-US" sz="1400" kern="1200" dirty="0">
            <a:solidFill>
              <a:srgbClr val="0070C0"/>
            </a:solidFill>
          </a:endParaRPr>
        </a:p>
      </dsp:txBody>
      <dsp:txXfrm>
        <a:off x="2993857" y="2367017"/>
        <a:ext cx="1559831" cy="1559831"/>
      </dsp:txXfrm>
    </dsp:sp>
    <dsp:sp modelId="{8DF89B5B-D338-41B5-9ABB-517AFFD4F2B4}">
      <dsp:nvSpPr>
        <dsp:cNvPr id="0" name=""/>
        <dsp:cNvSpPr/>
      </dsp:nvSpPr>
      <dsp:spPr>
        <a:xfrm>
          <a:off x="4771040" y="2282634"/>
          <a:ext cx="1728597" cy="17285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Label Verification (Export)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solidFill>
                <a:srgbClr val="0070C0"/>
              </a:solidFill>
            </a:rPr>
            <a:t>Verificación</a:t>
          </a:r>
          <a:r>
            <a:rPr lang="en-US" sz="1400" b="0" i="0" kern="1200" dirty="0">
              <a:solidFill>
                <a:srgbClr val="0070C0"/>
              </a:solidFill>
            </a:rPr>
            <a:t> de </a:t>
          </a:r>
          <a:r>
            <a:rPr lang="en-US" sz="1400" b="0" i="0" kern="1200" dirty="0" err="1">
              <a:solidFill>
                <a:srgbClr val="0070C0"/>
              </a:solidFill>
            </a:rPr>
            <a:t>etiquetas</a:t>
          </a:r>
          <a:r>
            <a:rPr lang="en-US" sz="1400" b="0" i="0" kern="1200" dirty="0">
              <a:solidFill>
                <a:srgbClr val="0070C0"/>
              </a:solidFill>
            </a:rPr>
            <a:t> (</a:t>
          </a:r>
          <a:r>
            <a:rPr lang="en-US" sz="1400" b="0" i="0" kern="1200" dirty="0" err="1">
              <a:solidFill>
                <a:srgbClr val="0070C0"/>
              </a:solidFill>
            </a:rPr>
            <a:t>exportación</a:t>
          </a:r>
          <a:endParaRPr lang="en-US" sz="1400" kern="1200" dirty="0">
            <a:solidFill>
              <a:srgbClr val="0070C0"/>
            </a:solidFill>
          </a:endParaRPr>
        </a:p>
      </dsp:txBody>
      <dsp:txXfrm>
        <a:off x="4855423" y="2367017"/>
        <a:ext cx="1559831" cy="1559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368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210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7366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4646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162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9726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4607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073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9334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379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201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992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845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573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3460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716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85A0E-6E82-41BE-A141-F591144718EA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042ADFB-00F4-4519-87A6-8A2E39267F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274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FE1671FD-6D4C-B2C2-4802-4D02DBA003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6592" y="4135107"/>
            <a:ext cx="7766936" cy="10968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Prepared by: Collin Sun</a:t>
            </a:r>
          </a:p>
          <a:p>
            <a:pPr>
              <a:lnSpc>
                <a:spcPct val="90000"/>
              </a:lnSpc>
            </a:pPr>
            <a:r>
              <a:rPr lang="en-US" dirty="0"/>
              <a:t>Approved by: Niya Wang</a:t>
            </a:r>
          </a:p>
          <a:p>
            <a:pPr>
              <a:lnSpc>
                <a:spcPct val="90000"/>
              </a:lnSpc>
            </a:pPr>
            <a:r>
              <a:rPr lang="en-US" dirty="0"/>
              <a:t>JULY 2026</a:t>
            </a:r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93AB2-7ED9-DF4B-79DE-D59E3F107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772" y="772814"/>
            <a:ext cx="9579869" cy="1845340"/>
          </a:xfrm>
        </p:spPr>
        <p:txBody>
          <a:bodyPr>
            <a:normAutofit/>
          </a:bodyPr>
          <a:lstStyle/>
          <a:p>
            <a:r>
              <a:rPr lang="en-US" dirty="0"/>
              <a:t>Food Safety Culture – </a:t>
            </a:r>
            <a:br>
              <a:rPr lang="en-US" dirty="0"/>
            </a:br>
            <a:r>
              <a:rPr lang="en-US" dirty="0"/>
              <a:t>HACCP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9D687A-A3C3-A6B1-FDBF-FD6970E54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17628"/>
            <a:ext cx="2305877" cy="55411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BB520C7-05ED-D9C5-5E60-9C106493D3B0}"/>
              </a:ext>
            </a:extLst>
          </p:cNvPr>
          <p:cNvSpPr txBox="1">
            <a:spLocks/>
          </p:cNvSpPr>
          <p:nvPr/>
        </p:nvSpPr>
        <p:spPr>
          <a:xfrm>
            <a:off x="1009284" y="2409914"/>
            <a:ext cx="9579869" cy="168170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Cultura de la </a:t>
            </a:r>
            <a:r>
              <a:rPr lang="en-US" dirty="0" err="1"/>
              <a:t>Seguridad</a:t>
            </a:r>
            <a:r>
              <a:rPr lang="en-US" dirty="0"/>
              <a:t> Alimentaria – HACCP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60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5F7D3-90F3-AE6E-F8E6-92F57049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357" y="914400"/>
            <a:ext cx="8596668" cy="1320800"/>
          </a:xfrm>
        </p:spPr>
        <p:txBody>
          <a:bodyPr/>
          <a:lstStyle/>
          <a:p>
            <a:r>
              <a:rPr lang="en-CA" dirty="0"/>
              <a:t>Understand the Detection Limit</a:t>
            </a:r>
            <a:br>
              <a:rPr lang="en-CA" dirty="0"/>
            </a:br>
            <a:r>
              <a:rPr lang="en-US" dirty="0" err="1"/>
              <a:t>Entiende</a:t>
            </a:r>
            <a:r>
              <a:rPr lang="en-US" dirty="0"/>
              <a:t> el </a:t>
            </a:r>
            <a:r>
              <a:rPr lang="en-US" dirty="0" err="1"/>
              <a:t>límite</a:t>
            </a:r>
            <a:r>
              <a:rPr lang="en-US" dirty="0"/>
              <a:t> de </a:t>
            </a:r>
            <a:r>
              <a:rPr lang="en-US" dirty="0" err="1"/>
              <a:t>detección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2C1FB-3F3B-5E13-EF50-1E3F8D230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50" y="2235200"/>
            <a:ext cx="6315075" cy="4351338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At all facilities, the Detection Limits are:</a:t>
            </a:r>
          </a:p>
          <a:p>
            <a:r>
              <a:rPr lang="en-US" dirty="0">
                <a:solidFill>
                  <a:srgbClr val="0070C0"/>
                </a:solidFill>
              </a:rPr>
              <a:t>En </a:t>
            </a:r>
            <a:r>
              <a:rPr lang="en-US" dirty="0" err="1">
                <a:solidFill>
                  <a:srgbClr val="0070C0"/>
                </a:solidFill>
              </a:rPr>
              <a:t>todas</a:t>
            </a:r>
            <a:r>
              <a:rPr lang="en-US" dirty="0">
                <a:solidFill>
                  <a:srgbClr val="0070C0"/>
                </a:solidFill>
              </a:rPr>
              <a:t> las </a:t>
            </a:r>
            <a:r>
              <a:rPr lang="en-US" dirty="0" err="1">
                <a:solidFill>
                  <a:srgbClr val="0070C0"/>
                </a:solidFill>
              </a:rPr>
              <a:t>instalaciones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Límites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Detección</a:t>
            </a:r>
            <a:r>
              <a:rPr lang="en-US" dirty="0">
                <a:solidFill>
                  <a:srgbClr val="0070C0"/>
                </a:solidFill>
              </a:rPr>
              <a:t> son:</a:t>
            </a:r>
            <a:endParaRPr lang="en-CA" dirty="0">
              <a:solidFill>
                <a:srgbClr val="0070C0"/>
              </a:solidFill>
            </a:endParaRPr>
          </a:p>
          <a:p>
            <a:pPr lvl="1"/>
            <a:r>
              <a:rPr lang="en-CA" dirty="0"/>
              <a:t>1.5mm FE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FE 1,5 mm</a:t>
            </a:r>
            <a:endParaRPr lang="en-CA" dirty="0">
              <a:solidFill>
                <a:srgbClr val="0070C0"/>
              </a:solidFill>
            </a:endParaRPr>
          </a:p>
          <a:p>
            <a:pPr lvl="1"/>
            <a:r>
              <a:rPr lang="en-CA" dirty="0"/>
              <a:t>1.5mm Non-FE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1,5 mm no </a:t>
            </a:r>
            <a:r>
              <a:rPr lang="en-US" dirty="0" err="1">
                <a:solidFill>
                  <a:srgbClr val="0070C0"/>
                </a:solidFill>
              </a:rPr>
              <a:t>engranado</a:t>
            </a:r>
            <a:endParaRPr lang="en-CA" dirty="0">
              <a:solidFill>
                <a:srgbClr val="0070C0"/>
              </a:solidFill>
            </a:endParaRPr>
          </a:p>
          <a:p>
            <a:pPr lvl="1"/>
            <a:r>
              <a:rPr lang="en-CA" dirty="0"/>
              <a:t>2.0mm SS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2,0 mm SS</a:t>
            </a:r>
            <a:endParaRPr lang="en-CA" dirty="0">
              <a:solidFill>
                <a:srgbClr val="0070C0"/>
              </a:solidFill>
            </a:endParaRPr>
          </a:p>
          <a:p>
            <a:pPr lvl="1"/>
            <a:endParaRPr lang="en-CA" dirty="0"/>
          </a:p>
          <a:p>
            <a:r>
              <a:rPr lang="en-CA" dirty="0"/>
              <a:t>Please follow the customer’s standard if they have special requirement</a:t>
            </a:r>
          </a:p>
          <a:p>
            <a:r>
              <a:rPr lang="en-US" dirty="0">
                <a:solidFill>
                  <a:srgbClr val="0070C0"/>
                </a:solidFill>
              </a:rPr>
              <a:t>Por favor, </a:t>
            </a:r>
            <a:r>
              <a:rPr lang="en-US" dirty="0" err="1">
                <a:solidFill>
                  <a:srgbClr val="0070C0"/>
                </a:solidFill>
              </a:rPr>
              <a:t>sigue</a:t>
            </a:r>
            <a:r>
              <a:rPr lang="en-US" dirty="0">
                <a:solidFill>
                  <a:srgbClr val="0070C0"/>
                </a:solidFill>
              </a:rPr>
              <a:t> el </a:t>
            </a:r>
            <a:r>
              <a:rPr lang="en-US" dirty="0" err="1">
                <a:solidFill>
                  <a:srgbClr val="0070C0"/>
                </a:solidFill>
              </a:rPr>
              <a:t>estándar</a:t>
            </a:r>
            <a:r>
              <a:rPr lang="en-US" dirty="0">
                <a:solidFill>
                  <a:srgbClr val="0070C0"/>
                </a:solidFill>
              </a:rPr>
              <a:t> del </a:t>
            </a:r>
            <a:r>
              <a:rPr lang="en-US" dirty="0" err="1">
                <a:solidFill>
                  <a:srgbClr val="0070C0"/>
                </a:solidFill>
              </a:rPr>
              <a:t>cliente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tiene</a:t>
            </a:r>
            <a:r>
              <a:rPr lang="en-US" dirty="0">
                <a:solidFill>
                  <a:srgbClr val="0070C0"/>
                </a:solidFill>
              </a:rPr>
              <a:t> un </a:t>
            </a:r>
            <a:r>
              <a:rPr lang="en-US" dirty="0" err="1">
                <a:solidFill>
                  <a:srgbClr val="0070C0"/>
                </a:solidFill>
              </a:rPr>
              <a:t>requisito</a:t>
            </a:r>
            <a:r>
              <a:rPr lang="en-US" dirty="0">
                <a:solidFill>
                  <a:srgbClr val="0070C0"/>
                </a:solidFill>
              </a:rPr>
              <a:t> especial</a:t>
            </a:r>
            <a:endParaRPr lang="en-CA" dirty="0">
              <a:solidFill>
                <a:srgbClr val="0070C0"/>
              </a:solidFill>
            </a:endParaRPr>
          </a:p>
        </p:txBody>
      </p:sp>
      <p:pic>
        <p:nvPicPr>
          <p:cNvPr id="7" name="Picture 6" descr="A group of colored balls&#10;&#10;AI-generated content may be incorrect.">
            <a:extLst>
              <a:ext uri="{FF2B5EF4-FFF2-40B4-BE49-F238E27FC236}">
                <a16:creationId xmlns:a16="http://schemas.microsoft.com/office/drawing/2014/main" id="{9A938475-302D-1557-D104-0B1C6A65C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" t="34721" r="414" b="19723"/>
          <a:stretch/>
        </p:blipFill>
        <p:spPr>
          <a:xfrm>
            <a:off x="7524750" y="2057400"/>
            <a:ext cx="3638550" cy="3124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452936-BA62-E735-BD8F-894E6DEBD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36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48D7-119B-09F5-065B-E2640219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77686"/>
            <a:ext cx="8596668" cy="1320800"/>
          </a:xfrm>
        </p:spPr>
        <p:txBody>
          <a:bodyPr/>
          <a:lstStyle/>
          <a:p>
            <a:r>
              <a:rPr lang="en-CA" dirty="0"/>
              <a:t>How to test the Metal Detector?</a:t>
            </a:r>
            <a:br>
              <a:rPr lang="en-CA" dirty="0"/>
            </a:br>
            <a:r>
              <a:rPr lang="en-US" dirty="0"/>
              <a:t>¿</a:t>
            </a:r>
            <a:r>
              <a:rPr lang="en-US" dirty="0" err="1"/>
              <a:t>Cómo</a:t>
            </a:r>
            <a:r>
              <a:rPr lang="en-US" dirty="0"/>
              <a:t> </a:t>
            </a:r>
            <a:r>
              <a:rPr lang="en-US" dirty="0" err="1"/>
              <a:t>probar</a:t>
            </a:r>
            <a:r>
              <a:rPr lang="en-US" dirty="0"/>
              <a:t> el detector de </a:t>
            </a:r>
            <a:r>
              <a:rPr lang="en-US" dirty="0" err="1"/>
              <a:t>metales</a:t>
            </a:r>
            <a:r>
              <a:rPr lang="en-US" dirty="0"/>
              <a:t>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5EB8-D9F6-8F4B-7629-D6D87317A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617789"/>
            <a:ext cx="8596668" cy="3880773"/>
          </a:xfrm>
        </p:spPr>
        <p:txBody>
          <a:bodyPr>
            <a:normAutofit fontScale="70000" lnSpcReduction="20000"/>
          </a:bodyPr>
          <a:lstStyle/>
          <a:p>
            <a:r>
              <a:rPr lang="en-CA" dirty="0"/>
              <a:t>Make sure you pass the metal ball / test card </a:t>
            </a:r>
            <a:r>
              <a:rPr lang="en-CA" b="1" i="1" dirty="0"/>
              <a:t>WITH</a:t>
            </a:r>
            <a:r>
              <a:rPr lang="en-CA" dirty="0"/>
              <a:t> the product</a:t>
            </a:r>
          </a:p>
          <a:p>
            <a:r>
              <a:rPr lang="en-US" dirty="0" err="1">
                <a:solidFill>
                  <a:srgbClr val="0070C0"/>
                </a:solidFill>
              </a:rPr>
              <a:t>Asegúrate</a:t>
            </a:r>
            <a:r>
              <a:rPr lang="en-US" dirty="0">
                <a:solidFill>
                  <a:srgbClr val="0070C0"/>
                </a:solidFill>
              </a:rPr>
              <a:t> de pasar la bola </a:t>
            </a:r>
            <a:r>
              <a:rPr lang="en-US" dirty="0" err="1">
                <a:solidFill>
                  <a:srgbClr val="0070C0"/>
                </a:solidFill>
              </a:rPr>
              <a:t>metálica</a:t>
            </a:r>
            <a:r>
              <a:rPr lang="en-US" dirty="0">
                <a:solidFill>
                  <a:srgbClr val="0070C0"/>
                </a:solidFill>
              </a:rPr>
              <a:t> / </a:t>
            </a:r>
            <a:r>
              <a:rPr lang="en-US" dirty="0" err="1">
                <a:solidFill>
                  <a:srgbClr val="0070C0"/>
                </a:solidFill>
              </a:rPr>
              <a:t>tarjeta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prueba</a:t>
            </a:r>
            <a:r>
              <a:rPr lang="en-US" dirty="0">
                <a:solidFill>
                  <a:srgbClr val="0070C0"/>
                </a:solidFill>
              </a:rPr>
              <a:t> CON el </a:t>
            </a:r>
            <a:r>
              <a:rPr lang="en-US" dirty="0" err="1">
                <a:solidFill>
                  <a:srgbClr val="0070C0"/>
                </a:solidFill>
              </a:rPr>
              <a:t>producto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Make sure you only pass </a:t>
            </a:r>
            <a:r>
              <a:rPr lang="en-CA" b="1" dirty="0"/>
              <a:t>1</a:t>
            </a:r>
            <a:r>
              <a:rPr lang="en-CA" dirty="0"/>
              <a:t> metal ball / test card at a time</a:t>
            </a:r>
          </a:p>
          <a:p>
            <a:r>
              <a:rPr lang="en-US" dirty="0" err="1">
                <a:solidFill>
                  <a:srgbClr val="0070C0"/>
                </a:solidFill>
              </a:rPr>
              <a:t>Asegúrate</a:t>
            </a:r>
            <a:r>
              <a:rPr lang="en-US" dirty="0">
                <a:solidFill>
                  <a:srgbClr val="0070C0"/>
                </a:solidFill>
              </a:rPr>
              <a:t> de pasar la bola </a:t>
            </a:r>
            <a:r>
              <a:rPr lang="en-US" dirty="0" err="1">
                <a:solidFill>
                  <a:srgbClr val="0070C0"/>
                </a:solidFill>
              </a:rPr>
              <a:t>metálica</a:t>
            </a:r>
            <a:r>
              <a:rPr lang="en-US" dirty="0">
                <a:solidFill>
                  <a:srgbClr val="0070C0"/>
                </a:solidFill>
              </a:rPr>
              <a:t> / </a:t>
            </a:r>
            <a:r>
              <a:rPr lang="en-US" dirty="0" err="1">
                <a:solidFill>
                  <a:srgbClr val="0070C0"/>
                </a:solidFill>
              </a:rPr>
              <a:t>tarjeta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prueba</a:t>
            </a:r>
            <a:r>
              <a:rPr lang="en-US" dirty="0">
                <a:solidFill>
                  <a:srgbClr val="0070C0"/>
                </a:solidFill>
              </a:rPr>
              <a:t> CON el </a:t>
            </a:r>
            <a:r>
              <a:rPr lang="en-US" dirty="0" err="1">
                <a:solidFill>
                  <a:srgbClr val="0070C0"/>
                </a:solidFill>
              </a:rPr>
              <a:t>producto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Make sure that the </a:t>
            </a:r>
            <a:r>
              <a:rPr lang="en-CA" b="1" dirty="0"/>
              <a:t>alarm is on and/or the belt is stopped </a:t>
            </a:r>
            <a:r>
              <a:rPr lang="en-CA" dirty="0"/>
              <a:t>to confirm a successful test</a:t>
            </a:r>
          </a:p>
          <a:p>
            <a:r>
              <a:rPr lang="en-US" dirty="0" err="1">
                <a:solidFill>
                  <a:srgbClr val="0070C0"/>
                </a:solidFill>
              </a:rPr>
              <a:t>Asegúrate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alarma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esté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encendida</a:t>
            </a:r>
            <a:r>
              <a:rPr lang="en-US" dirty="0">
                <a:solidFill>
                  <a:srgbClr val="0070C0"/>
                </a:solidFill>
              </a:rPr>
              <a:t> y/o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la correa </a:t>
            </a:r>
            <a:r>
              <a:rPr lang="en-US" dirty="0" err="1">
                <a:solidFill>
                  <a:srgbClr val="0070C0"/>
                </a:solidFill>
              </a:rPr>
              <a:t>esté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parada</a:t>
            </a:r>
            <a:r>
              <a:rPr lang="en-US" dirty="0">
                <a:solidFill>
                  <a:srgbClr val="0070C0"/>
                </a:solidFill>
              </a:rPr>
              <a:t> para </a:t>
            </a:r>
            <a:r>
              <a:rPr lang="en-US" dirty="0" err="1">
                <a:solidFill>
                  <a:srgbClr val="0070C0"/>
                </a:solidFill>
              </a:rPr>
              <a:t>confirmar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prueba</a:t>
            </a:r>
            <a:r>
              <a:rPr lang="en-US" dirty="0">
                <a:solidFill>
                  <a:srgbClr val="0070C0"/>
                </a:solidFill>
              </a:rPr>
              <a:t> ha </a:t>
            </a:r>
            <a:r>
              <a:rPr lang="en-US" dirty="0" err="1">
                <a:solidFill>
                  <a:srgbClr val="0070C0"/>
                </a:solidFill>
              </a:rPr>
              <a:t>sido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exitosa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Make sure you </a:t>
            </a:r>
            <a:r>
              <a:rPr lang="en-CA" b="1" dirty="0"/>
              <a:t>collect all the metal balls / cards </a:t>
            </a:r>
            <a:r>
              <a:rPr lang="en-CA" dirty="0"/>
              <a:t>after testing</a:t>
            </a:r>
          </a:p>
          <a:p>
            <a:r>
              <a:rPr lang="en-US" dirty="0" err="1">
                <a:solidFill>
                  <a:srgbClr val="0070C0"/>
                </a:solidFill>
              </a:rPr>
              <a:t>Asegúrate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recoger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todas</a:t>
            </a:r>
            <a:r>
              <a:rPr lang="en-US" dirty="0">
                <a:solidFill>
                  <a:srgbClr val="0070C0"/>
                </a:solidFill>
              </a:rPr>
              <a:t> las bolas o cartas </a:t>
            </a:r>
            <a:r>
              <a:rPr lang="en-US" dirty="0" err="1">
                <a:solidFill>
                  <a:srgbClr val="0070C0"/>
                </a:solidFill>
              </a:rPr>
              <a:t>metálicas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después</a:t>
            </a:r>
            <a:r>
              <a:rPr lang="en-US" dirty="0">
                <a:solidFill>
                  <a:srgbClr val="0070C0"/>
                </a:solidFill>
              </a:rPr>
              <a:t> de las </a:t>
            </a:r>
            <a:r>
              <a:rPr lang="en-US" dirty="0" err="1">
                <a:solidFill>
                  <a:srgbClr val="0070C0"/>
                </a:solidFill>
              </a:rPr>
              <a:t>pruebas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If the metal detector does not detect the metal ball / card, please stop the line immediately. All the product made after the last MD test must be on hold for inspection.</a:t>
            </a:r>
          </a:p>
          <a:p>
            <a:r>
              <a:rPr lang="en-US" dirty="0">
                <a:solidFill>
                  <a:srgbClr val="0070C0"/>
                </a:solidFill>
              </a:rPr>
              <a:t>Si el detector de </a:t>
            </a:r>
            <a:r>
              <a:rPr lang="en-US" dirty="0" err="1">
                <a:solidFill>
                  <a:srgbClr val="0070C0"/>
                </a:solidFill>
              </a:rPr>
              <a:t>metales</a:t>
            </a:r>
            <a:r>
              <a:rPr lang="en-US" dirty="0">
                <a:solidFill>
                  <a:srgbClr val="0070C0"/>
                </a:solidFill>
              </a:rPr>
              <a:t> no </a:t>
            </a:r>
            <a:r>
              <a:rPr lang="en-US" dirty="0" err="1">
                <a:solidFill>
                  <a:srgbClr val="0070C0"/>
                </a:solidFill>
              </a:rPr>
              <a:t>detecta</a:t>
            </a:r>
            <a:r>
              <a:rPr lang="en-US" dirty="0">
                <a:solidFill>
                  <a:srgbClr val="0070C0"/>
                </a:solidFill>
              </a:rPr>
              <a:t> la bola o </a:t>
            </a:r>
            <a:r>
              <a:rPr lang="en-US" dirty="0" err="1">
                <a:solidFill>
                  <a:srgbClr val="0070C0"/>
                </a:solidFill>
              </a:rPr>
              <a:t>tarjeta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metálica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por</a:t>
            </a:r>
            <a:r>
              <a:rPr lang="en-US" dirty="0">
                <a:solidFill>
                  <a:srgbClr val="0070C0"/>
                </a:solidFill>
              </a:rPr>
              <a:t> favor </a:t>
            </a:r>
            <a:r>
              <a:rPr lang="en-US" dirty="0" err="1">
                <a:solidFill>
                  <a:srgbClr val="0070C0"/>
                </a:solidFill>
              </a:rPr>
              <a:t>detenga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línea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inmediatamente</a:t>
            </a:r>
            <a:r>
              <a:rPr lang="en-US" dirty="0">
                <a:solidFill>
                  <a:srgbClr val="0070C0"/>
                </a:solidFill>
              </a:rPr>
              <a:t>. Todo el </a:t>
            </a:r>
            <a:r>
              <a:rPr lang="en-US" dirty="0" err="1">
                <a:solidFill>
                  <a:srgbClr val="0070C0"/>
                </a:solidFill>
              </a:rPr>
              <a:t>producto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fabricado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después</a:t>
            </a:r>
            <a:r>
              <a:rPr lang="en-US" dirty="0">
                <a:solidFill>
                  <a:srgbClr val="0070C0"/>
                </a:solidFill>
              </a:rPr>
              <a:t> de la </a:t>
            </a:r>
            <a:r>
              <a:rPr lang="en-US" dirty="0" err="1">
                <a:solidFill>
                  <a:srgbClr val="0070C0"/>
                </a:solidFill>
              </a:rPr>
              <a:t>última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prueba</a:t>
            </a:r>
            <a:r>
              <a:rPr lang="en-US" dirty="0">
                <a:solidFill>
                  <a:srgbClr val="0070C0"/>
                </a:solidFill>
              </a:rPr>
              <a:t> MD </a:t>
            </a:r>
            <a:r>
              <a:rPr lang="en-US" dirty="0" err="1">
                <a:solidFill>
                  <a:srgbClr val="0070C0"/>
                </a:solidFill>
              </a:rPr>
              <a:t>debe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estar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espera</a:t>
            </a:r>
            <a:r>
              <a:rPr lang="en-US" dirty="0">
                <a:solidFill>
                  <a:srgbClr val="0070C0"/>
                </a:solidFill>
              </a:rPr>
              <a:t> para </a:t>
            </a:r>
            <a:r>
              <a:rPr lang="en-US" dirty="0" err="1">
                <a:solidFill>
                  <a:srgbClr val="0070C0"/>
                </a:solidFill>
              </a:rPr>
              <a:t>inspección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b="1" i="1" dirty="0">
                <a:solidFill>
                  <a:srgbClr val="FF0000"/>
                </a:solidFill>
              </a:rPr>
              <a:t>Please inform QA / Production Supervisors immediately for any MD malfunction!</a:t>
            </a:r>
          </a:p>
          <a:p>
            <a:r>
              <a:rPr lang="en-US" dirty="0">
                <a:solidFill>
                  <a:srgbClr val="FF0000"/>
                </a:solidFill>
              </a:rPr>
              <a:t>¡Por favor, </a:t>
            </a:r>
            <a:r>
              <a:rPr lang="en-US" dirty="0" err="1">
                <a:solidFill>
                  <a:srgbClr val="FF0000"/>
                </a:solidFill>
              </a:rPr>
              <a:t>informa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inmediatamente</a:t>
            </a:r>
            <a:r>
              <a:rPr lang="en-US" dirty="0">
                <a:solidFill>
                  <a:srgbClr val="FF0000"/>
                </a:solidFill>
              </a:rPr>
              <a:t> a </a:t>
            </a:r>
            <a:r>
              <a:rPr lang="en-US" dirty="0" err="1">
                <a:solidFill>
                  <a:srgbClr val="FF0000"/>
                </a:solidFill>
              </a:rPr>
              <a:t>los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supervisores</a:t>
            </a:r>
            <a:r>
              <a:rPr lang="en-US" dirty="0">
                <a:solidFill>
                  <a:srgbClr val="FF0000"/>
                </a:solidFill>
              </a:rPr>
              <a:t> de QA / </a:t>
            </a:r>
            <a:r>
              <a:rPr lang="en-US" dirty="0" err="1">
                <a:solidFill>
                  <a:srgbClr val="FF0000"/>
                </a:solidFill>
              </a:rPr>
              <a:t>producción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cualquier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fallo</a:t>
            </a:r>
            <a:r>
              <a:rPr lang="en-US" dirty="0">
                <a:solidFill>
                  <a:srgbClr val="FF0000"/>
                </a:solidFill>
              </a:rPr>
              <a:t> del MD!</a:t>
            </a:r>
            <a:endParaRPr lang="en-CA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CA" dirty="0">
              <a:solidFill>
                <a:srgbClr val="FF0000"/>
              </a:solidFill>
            </a:endParaRP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523C04-4938-C88E-4A50-FA4550D0B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8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25763-24EB-5BEC-D504-14784D315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109" y="185054"/>
            <a:ext cx="6685491" cy="1320800"/>
          </a:xfrm>
        </p:spPr>
        <p:txBody>
          <a:bodyPr/>
          <a:lstStyle/>
          <a:p>
            <a:r>
              <a:rPr lang="en-CA" dirty="0"/>
              <a:t>Other CCPs</a:t>
            </a:r>
            <a:br>
              <a:rPr lang="en-CA" dirty="0"/>
            </a:b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PCCh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4E75A-F832-340C-BF6C-4A0AF6978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32" y="1395640"/>
            <a:ext cx="9853968" cy="4776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dirty="0"/>
              <a:t>X-Ray </a:t>
            </a:r>
            <a:r>
              <a:rPr lang="en-US" dirty="0">
                <a:solidFill>
                  <a:srgbClr val="0070C0"/>
                </a:solidFill>
              </a:rPr>
              <a:t>Rayos X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If your site has an X-Ray machine, follow the testing requirement on your HACCP Plan</a:t>
            </a:r>
          </a:p>
          <a:p>
            <a:r>
              <a:rPr lang="en-US" dirty="0">
                <a:solidFill>
                  <a:srgbClr val="0070C0"/>
                </a:solidFill>
              </a:rPr>
              <a:t>Si </a:t>
            </a:r>
            <a:r>
              <a:rPr lang="en-US" dirty="0" err="1">
                <a:solidFill>
                  <a:srgbClr val="0070C0"/>
                </a:solidFill>
              </a:rPr>
              <a:t>tu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centro</a:t>
            </a:r>
            <a:r>
              <a:rPr lang="en-US" dirty="0">
                <a:solidFill>
                  <a:srgbClr val="0070C0"/>
                </a:solidFill>
              </a:rPr>
              <a:t> dispone de </a:t>
            </a:r>
            <a:r>
              <a:rPr lang="en-US" dirty="0" err="1">
                <a:solidFill>
                  <a:srgbClr val="0070C0"/>
                </a:solidFill>
              </a:rPr>
              <a:t>una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máquina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rayos</a:t>
            </a:r>
            <a:r>
              <a:rPr lang="en-US" dirty="0">
                <a:solidFill>
                  <a:srgbClr val="0070C0"/>
                </a:solidFill>
              </a:rPr>
              <a:t> X, </a:t>
            </a:r>
            <a:r>
              <a:rPr lang="en-US" dirty="0" err="1">
                <a:solidFill>
                  <a:srgbClr val="0070C0"/>
                </a:solidFill>
              </a:rPr>
              <a:t>sigue</a:t>
            </a:r>
            <a:r>
              <a:rPr lang="en-US" dirty="0">
                <a:solidFill>
                  <a:srgbClr val="0070C0"/>
                </a:solidFill>
              </a:rPr>
              <a:t> el </a:t>
            </a:r>
            <a:r>
              <a:rPr lang="en-US" dirty="0" err="1">
                <a:solidFill>
                  <a:srgbClr val="0070C0"/>
                </a:solidFill>
              </a:rPr>
              <a:t>requisito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pruebas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tu</a:t>
            </a:r>
            <a:r>
              <a:rPr lang="en-US" dirty="0">
                <a:solidFill>
                  <a:srgbClr val="0070C0"/>
                </a:solidFill>
              </a:rPr>
              <a:t> Plan HACCP</a:t>
            </a:r>
            <a:endParaRPr lang="en-CA" dirty="0">
              <a:solidFill>
                <a:srgbClr val="0070C0"/>
              </a:solidFill>
            </a:endParaRP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Allergen Change-over </a:t>
            </a:r>
            <a:r>
              <a:rPr lang="en-US" dirty="0">
                <a:solidFill>
                  <a:srgbClr val="0070C0"/>
                </a:solidFill>
              </a:rPr>
              <a:t>Cambio de </a:t>
            </a:r>
            <a:r>
              <a:rPr lang="en-US" dirty="0" err="1">
                <a:solidFill>
                  <a:srgbClr val="0070C0"/>
                </a:solidFill>
              </a:rPr>
              <a:t>alérgenos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A full cleaning is a must for any product with Allergen Change-Over.</a:t>
            </a:r>
          </a:p>
          <a:p>
            <a:r>
              <a:rPr lang="en-US" dirty="0">
                <a:solidFill>
                  <a:srgbClr val="0070C0"/>
                </a:solidFill>
              </a:rPr>
              <a:t>Una </a:t>
            </a:r>
            <a:r>
              <a:rPr lang="en-US" dirty="0" err="1">
                <a:solidFill>
                  <a:srgbClr val="0070C0"/>
                </a:solidFill>
              </a:rPr>
              <a:t>limpieza</a:t>
            </a:r>
            <a:r>
              <a:rPr lang="en-US" dirty="0">
                <a:solidFill>
                  <a:srgbClr val="0070C0"/>
                </a:solidFill>
              </a:rPr>
              <a:t> completa es </a:t>
            </a:r>
            <a:r>
              <a:rPr lang="en-US" dirty="0" err="1">
                <a:solidFill>
                  <a:srgbClr val="0070C0"/>
                </a:solidFill>
              </a:rPr>
              <a:t>imprescindible</a:t>
            </a:r>
            <a:r>
              <a:rPr lang="en-US" dirty="0">
                <a:solidFill>
                  <a:srgbClr val="0070C0"/>
                </a:solidFill>
              </a:rPr>
              <a:t> para </a:t>
            </a:r>
            <a:r>
              <a:rPr lang="en-US" dirty="0" err="1">
                <a:solidFill>
                  <a:srgbClr val="0070C0"/>
                </a:solidFill>
              </a:rPr>
              <a:t>cualquier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producto</a:t>
            </a:r>
            <a:r>
              <a:rPr lang="en-US" dirty="0">
                <a:solidFill>
                  <a:srgbClr val="0070C0"/>
                </a:solidFill>
              </a:rPr>
              <a:t> con </a:t>
            </a:r>
            <a:r>
              <a:rPr lang="en-US" dirty="0" err="1">
                <a:solidFill>
                  <a:srgbClr val="0070C0"/>
                </a:solidFill>
              </a:rPr>
              <a:t>cambio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alérgeno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Allergen test (Neogen) is used to verify the results after cleaning</a:t>
            </a:r>
          </a:p>
          <a:p>
            <a:r>
              <a:rPr lang="en-US" dirty="0">
                <a:solidFill>
                  <a:srgbClr val="0070C0"/>
                </a:solidFill>
              </a:rPr>
              <a:t>Se </a:t>
            </a:r>
            <a:r>
              <a:rPr lang="en-US" dirty="0" err="1">
                <a:solidFill>
                  <a:srgbClr val="0070C0"/>
                </a:solidFill>
              </a:rPr>
              <a:t>utiliza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una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prueba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alérgenos</a:t>
            </a:r>
            <a:r>
              <a:rPr lang="en-US" dirty="0">
                <a:solidFill>
                  <a:srgbClr val="0070C0"/>
                </a:solidFill>
              </a:rPr>
              <a:t> (Neogen) para </a:t>
            </a:r>
            <a:r>
              <a:rPr lang="en-US" dirty="0" err="1">
                <a:solidFill>
                  <a:srgbClr val="0070C0"/>
                </a:solidFill>
              </a:rPr>
              <a:t>verificar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resultados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tras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limpieza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All results must be negative before releasing the line for production</a:t>
            </a:r>
          </a:p>
          <a:p>
            <a:r>
              <a:rPr lang="en-US" dirty="0">
                <a:solidFill>
                  <a:srgbClr val="0070C0"/>
                </a:solidFill>
              </a:rPr>
              <a:t>Todos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resultados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deben</a:t>
            </a:r>
            <a:r>
              <a:rPr lang="en-US" dirty="0">
                <a:solidFill>
                  <a:srgbClr val="0070C0"/>
                </a:solidFill>
              </a:rPr>
              <a:t> ser </a:t>
            </a:r>
            <a:r>
              <a:rPr lang="en-US" dirty="0" err="1">
                <a:solidFill>
                  <a:srgbClr val="0070C0"/>
                </a:solidFill>
              </a:rPr>
              <a:t>negativos</a:t>
            </a:r>
            <a:r>
              <a:rPr lang="en-US" dirty="0">
                <a:solidFill>
                  <a:srgbClr val="0070C0"/>
                </a:solidFill>
              </a:rPr>
              <a:t> antes de </a:t>
            </a:r>
            <a:r>
              <a:rPr lang="en-US" dirty="0" err="1">
                <a:solidFill>
                  <a:srgbClr val="0070C0"/>
                </a:solidFill>
              </a:rPr>
              <a:t>lanzar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línea</a:t>
            </a:r>
            <a:r>
              <a:rPr lang="en-US" dirty="0">
                <a:solidFill>
                  <a:srgbClr val="0070C0"/>
                </a:solidFill>
              </a:rPr>
              <a:t> para </a:t>
            </a:r>
            <a:r>
              <a:rPr lang="en-US" dirty="0" err="1">
                <a:solidFill>
                  <a:srgbClr val="0070C0"/>
                </a:solidFill>
              </a:rPr>
              <a:t>producción</a:t>
            </a:r>
            <a:endParaRPr lang="en-CA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56A1A-C351-D309-44EF-608C253C0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92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1F0BA-A9A6-DA0F-EA2A-53E5DE977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67512"/>
            <a:ext cx="9409641" cy="1713738"/>
          </a:xfrm>
        </p:spPr>
        <p:txBody>
          <a:bodyPr>
            <a:normAutofit fontScale="90000"/>
          </a:bodyPr>
          <a:lstStyle/>
          <a:p>
            <a:r>
              <a:rPr lang="en-CA" dirty="0"/>
              <a:t>Other CCPs - Label Verification (Export)</a:t>
            </a:r>
            <a:br>
              <a:rPr lang="en-CA" dirty="0"/>
            </a:br>
            <a:r>
              <a:rPr lang="en-US" dirty="0" err="1"/>
              <a:t>Otros</a:t>
            </a:r>
            <a:r>
              <a:rPr lang="en-US" dirty="0"/>
              <a:t> CCP - </a:t>
            </a:r>
            <a:r>
              <a:rPr lang="en-US" dirty="0" err="1"/>
              <a:t>Verificación</a:t>
            </a:r>
            <a:r>
              <a:rPr lang="en-US" dirty="0"/>
              <a:t> de </a:t>
            </a:r>
            <a:r>
              <a:rPr lang="en-US" dirty="0" err="1"/>
              <a:t>etiquetas</a:t>
            </a:r>
            <a:r>
              <a:rPr lang="en-US" dirty="0"/>
              <a:t> (</a:t>
            </a:r>
            <a:r>
              <a:rPr lang="en-US" dirty="0" err="1"/>
              <a:t>exportación</a:t>
            </a:r>
            <a:r>
              <a:rPr lang="en-US" dirty="0"/>
              <a:t>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C392A-A7AC-3B8A-F400-AAD4190E2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58" y="2309715"/>
            <a:ext cx="9666815" cy="4363231"/>
          </a:xfrm>
        </p:spPr>
        <p:txBody>
          <a:bodyPr/>
          <a:lstStyle/>
          <a:p>
            <a:r>
              <a:rPr lang="en-CA" dirty="0"/>
              <a:t>At receiving </a:t>
            </a:r>
            <a:r>
              <a:rPr lang="en-CA" dirty="0">
                <a:sym typeface="Wingdings" panose="05000000000000000000" pitchFamily="2" charset="2"/>
              </a:rPr>
              <a:t> Labels are verified for right packaging</a:t>
            </a:r>
          </a:p>
          <a:p>
            <a:r>
              <a:rPr lang="en-US" dirty="0">
                <a:solidFill>
                  <a:srgbClr val="0070C0"/>
                </a:solidFill>
              </a:rPr>
              <a:t>En la </a:t>
            </a:r>
            <a:r>
              <a:rPr lang="en-US" dirty="0" err="1">
                <a:solidFill>
                  <a:srgbClr val="0070C0"/>
                </a:solidFill>
              </a:rPr>
              <a:t>recepción</a:t>
            </a:r>
            <a:r>
              <a:rPr lang="en-US" dirty="0">
                <a:solidFill>
                  <a:srgbClr val="0070C0"/>
                </a:solidFill>
              </a:rPr>
              <a:t> Las </a:t>
            </a:r>
            <a:r>
              <a:rPr lang="en-US" dirty="0" err="1">
                <a:solidFill>
                  <a:srgbClr val="0070C0"/>
                </a:solidFill>
              </a:rPr>
              <a:t>etiquetas</a:t>
            </a:r>
            <a:r>
              <a:rPr lang="en-US" dirty="0">
                <a:solidFill>
                  <a:srgbClr val="0070C0"/>
                </a:solidFill>
              </a:rPr>
              <a:t> se </a:t>
            </a:r>
            <a:r>
              <a:rPr lang="en-US" dirty="0" err="1">
                <a:solidFill>
                  <a:srgbClr val="0070C0"/>
                </a:solidFill>
              </a:rPr>
              <a:t>verifican</a:t>
            </a:r>
            <a:r>
              <a:rPr lang="en-US" dirty="0">
                <a:solidFill>
                  <a:srgbClr val="0070C0"/>
                </a:solidFill>
              </a:rPr>
              <a:t> para el </a:t>
            </a:r>
            <a:r>
              <a:rPr lang="en-US" dirty="0" err="1">
                <a:solidFill>
                  <a:srgbClr val="0070C0"/>
                </a:solidFill>
              </a:rPr>
              <a:t>embalaje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adecuado</a:t>
            </a:r>
            <a:endParaRPr lang="en-CA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r>
              <a:rPr lang="en-CA" dirty="0">
                <a:sym typeface="Wingdings" panose="05000000000000000000" pitchFamily="2" charset="2"/>
              </a:rPr>
              <a:t>Beginning of the shift  packaging items # is checked against BOM in </a:t>
            </a:r>
            <a:r>
              <a:rPr lang="en-CA" dirty="0" err="1">
                <a:sym typeface="Wingdings" panose="05000000000000000000" pitchFamily="2" charset="2"/>
              </a:rPr>
              <a:t>Nulogy</a:t>
            </a:r>
            <a:endParaRPr lang="en-CA" dirty="0">
              <a:sym typeface="Wingdings" panose="05000000000000000000" pitchFamily="2" charset="2"/>
            </a:endParaRPr>
          </a:p>
          <a:p>
            <a:r>
              <a:rPr lang="en-US" dirty="0">
                <a:solidFill>
                  <a:srgbClr val="0070C0"/>
                </a:solidFill>
              </a:rPr>
              <a:t>El </a:t>
            </a:r>
            <a:r>
              <a:rPr lang="en-US" dirty="0" err="1">
                <a:solidFill>
                  <a:srgbClr val="0070C0"/>
                </a:solidFill>
              </a:rPr>
              <a:t>envasado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artículos</a:t>
            </a:r>
            <a:r>
              <a:rPr lang="en-US" dirty="0">
                <a:solidFill>
                  <a:srgbClr val="0070C0"/>
                </a:solidFill>
              </a:rPr>
              <a:t> # al </a:t>
            </a:r>
            <a:r>
              <a:rPr lang="en-US" dirty="0" err="1">
                <a:solidFill>
                  <a:srgbClr val="0070C0"/>
                </a:solidFill>
              </a:rPr>
              <a:t>inicio</a:t>
            </a:r>
            <a:r>
              <a:rPr lang="en-US" dirty="0">
                <a:solidFill>
                  <a:srgbClr val="0070C0"/>
                </a:solidFill>
              </a:rPr>
              <a:t> del </a:t>
            </a:r>
            <a:r>
              <a:rPr lang="en-US" dirty="0" err="1">
                <a:solidFill>
                  <a:srgbClr val="0070C0"/>
                </a:solidFill>
              </a:rPr>
              <a:t>turno</a:t>
            </a:r>
            <a:r>
              <a:rPr lang="en-US" dirty="0">
                <a:solidFill>
                  <a:srgbClr val="0070C0"/>
                </a:solidFill>
              </a:rPr>
              <a:t> se </a:t>
            </a:r>
            <a:r>
              <a:rPr lang="en-US" dirty="0" err="1">
                <a:solidFill>
                  <a:srgbClr val="0070C0"/>
                </a:solidFill>
              </a:rPr>
              <a:t>comprueba</a:t>
            </a:r>
            <a:r>
              <a:rPr lang="en-US" dirty="0">
                <a:solidFill>
                  <a:srgbClr val="0070C0"/>
                </a:solidFill>
              </a:rPr>
              <a:t> con BOM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Nulogy</a:t>
            </a:r>
            <a:endParaRPr lang="en-CA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r>
              <a:rPr lang="en-CA" dirty="0">
                <a:sym typeface="Wingdings" panose="05000000000000000000" pitchFamily="2" charset="2"/>
              </a:rPr>
              <a:t>During production  the packaging item # is verified, record results on the Lot Traceability Form</a:t>
            </a:r>
          </a:p>
          <a:p>
            <a:r>
              <a:rPr lang="en-US" dirty="0">
                <a:solidFill>
                  <a:srgbClr val="0070C0"/>
                </a:solidFill>
              </a:rPr>
              <a:t>Durante la </a:t>
            </a:r>
            <a:r>
              <a:rPr lang="en-US" dirty="0" err="1">
                <a:solidFill>
                  <a:srgbClr val="0070C0"/>
                </a:solidFill>
              </a:rPr>
              <a:t>producción</a:t>
            </a:r>
            <a:r>
              <a:rPr lang="en-US" dirty="0">
                <a:solidFill>
                  <a:srgbClr val="0070C0"/>
                </a:solidFill>
              </a:rPr>
              <a:t>, se </a:t>
            </a:r>
            <a:r>
              <a:rPr lang="en-US" dirty="0" err="1">
                <a:solidFill>
                  <a:srgbClr val="0070C0"/>
                </a:solidFill>
              </a:rPr>
              <a:t>verifica</a:t>
            </a:r>
            <a:r>
              <a:rPr lang="en-US" dirty="0">
                <a:solidFill>
                  <a:srgbClr val="0070C0"/>
                </a:solidFill>
              </a:rPr>
              <a:t> el </a:t>
            </a:r>
            <a:r>
              <a:rPr lang="en-US" dirty="0" err="1">
                <a:solidFill>
                  <a:srgbClr val="0070C0"/>
                </a:solidFill>
              </a:rPr>
              <a:t>artículo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embalaje</a:t>
            </a:r>
            <a:r>
              <a:rPr lang="en-US" dirty="0">
                <a:solidFill>
                  <a:srgbClr val="0070C0"/>
                </a:solidFill>
              </a:rPr>
              <a:t> #, se </a:t>
            </a:r>
            <a:r>
              <a:rPr lang="en-US" dirty="0" err="1">
                <a:solidFill>
                  <a:srgbClr val="0070C0"/>
                </a:solidFill>
              </a:rPr>
              <a:t>registran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resultados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el </a:t>
            </a:r>
            <a:r>
              <a:rPr lang="en-US" dirty="0" err="1">
                <a:solidFill>
                  <a:srgbClr val="0070C0"/>
                </a:solidFill>
              </a:rPr>
              <a:t>Formulario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Trazabilidad</a:t>
            </a:r>
            <a:r>
              <a:rPr lang="en-US" dirty="0">
                <a:solidFill>
                  <a:srgbClr val="0070C0"/>
                </a:solidFill>
              </a:rPr>
              <a:t> del Lote</a:t>
            </a:r>
            <a:endParaRPr lang="en-CA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r>
              <a:rPr lang="en-CA" dirty="0">
                <a:sym typeface="Wingdings" panose="05000000000000000000" pitchFamily="2" charset="2"/>
              </a:rPr>
              <a:t>Production Supervisors and QA Inspectors to perform checking at least 1 time per shift.</a:t>
            </a:r>
          </a:p>
          <a:p>
            <a:r>
              <a:rPr lang="en-US" dirty="0" err="1">
                <a:solidFill>
                  <a:srgbClr val="0070C0"/>
                </a:solidFill>
              </a:rPr>
              <a:t>Supervisores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producción</a:t>
            </a:r>
            <a:r>
              <a:rPr lang="en-US" dirty="0">
                <a:solidFill>
                  <a:srgbClr val="0070C0"/>
                </a:solidFill>
              </a:rPr>
              <a:t> e </a:t>
            </a:r>
            <a:r>
              <a:rPr lang="en-US" dirty="0" err="1">
                <a:solidFill>
                  <a:srgbClr val="0070C0"/>
                </a:solidFill>
              </a:rPr>
              <a:t>inspectores</a:t>
            </a:r>
            <a:r>
              <a:rPr lang="en-US" dirty="0">
                <a:solidFill>
                  <a:srgbClr val="0070C0"/>
                </a:solidFill>
              </a:rPr>
              <a:t> de QA para </a:t>
            </a:r>
            <a:r>
              <a:rPr lang="en-US" dirty="0" err="1">
                <a:solidFill>
                  <a:srgbClr val="0070C0"/>
                </a:solidFill>
              </a:rPr>
              <a:t>realizar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comprobaciones</a:t>
            </a:r>
            <a:r>
              <a:rPr lang="en-US" dirty="0">
                <a:solidFill>
                  <a:srgbClr val="0070C0"/>
                </a:solidFill>
              </a:rPr>
              <a:t> al </a:t>
            </a:r>
            <a:r>
              <a:rPr lang="en-US" dirty="0" err="1">
                <a:solidFill>
                  <a:srgbClr val="0070C0"/>
                </a:solidFill>
              </a:rPr>
              <a:t>menos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una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vez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por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turno</a:t>
            </a:r>
            <a:r>
              <a:rPr lang="en-US" dirty="0">
                <a:solidFill>
                  <a:srgbClr val="0070C0"/>
                </a:solidFill>
              </a:rPr>
              <a:t>.</a:t>
            </a:r>
            <a:r>
              <a:rPr lang="en-CA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endParaRPr lang="en-CA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133EE-2A60-1C7B-CDDA-58CFEC863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54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150CE-73FD-4CC6-B24E-0AF4071DC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1445" y="816638"/>
            <a:ext cx="4619706" cy="52247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2000" dirty="0"/>
              <a:t>If you have any questions regarding the HACCP Plan in your facilities, feel free to reach out to your on-site QA Manager / Supervisor for details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Si </a:t>
            </a:r>
            <a:r>
              <a:rPr lang="en-US" dirty="0" err="1">
                <a:solidFill>
                  <a:srgbClr val="0070C0"/>
                </a:solidFill>
              </a:rPr>
              <a:t>tienes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alguna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pregunta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sobre</a:t>
            </a:r>
            <a:r>
              <a:rPr lang="en-US" dirty="0">
                <a:solidFill>
                  <a:srgbClr val="0070C0"/>
                </a:solidFill>
              </a:rPr>
              <a:t> el Plan HACCP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tus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instalaciones</a:t>
            </a:r>
            <a:r>
              <a:rPr lang="en-US" dirty="0">
                <a:solidFill>
                  <a:srgbClr val="0070C0"/>
                </a:solidFill>
              </a:rPr>
              <a:t>, no dudes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ponerte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contacto</a:t>
            </a:r>
            <a:r>
              <a:rPr lang="en-US" dirty="0">
                <a:solidFill>
                  <a:srgbClr val="0070C0"/>
                </a:solidFill>
              </a:rPr>
              <a:t> con </a:t>
            </a:r>
            <a:r>
              <a:rPr lang="en-US" dirty="0" err="1">
                <a:solidFill>
                  <a:srgbClr val="0070C0"/>
                </a:solidFill>
              </a:rPr>
              <a:t>tu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responsable</a:t>
            </a:r>
            <a:r>
              <a:rPr lang="en-US" dirty="0">
                <a:solidFill>
                  <a:srgbClr val="0070C0"/>
                </a:solidFill>
              </a:rPr>
              <a:t> de control de </a:t>
            </a:r>
            <a:r>
              <a:rPr lang="en-US" dirty="0" err="1">
                <a:solidFill>
                  <a:srgbClr val="0070C0"/>
                </a:solidFill>
              </a:rPr>
              <a:t>calidad</a:t>
            </a:r>
            <a:r>
              <a:rPr lang="en-US" dirty="0">
                <a:solidFill>
                  <a:srgbClr val="0070C0"/>
                </a:solidFill>
              </a:rPr>
              <a:t> o supervisor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el </a:t>
            </a:r>
            <a:r>
              <a:rPr lang="en-US" dirty="0" err="1">
                <a:solidFill>
                  <a:srgbClr val="0070C0"/>
                </a:solidFill>
              </a:rPr>
              <a:t>lugar</a:t>
            </a:r>
            <a:r>
              <a:rPr lang="en-US" dirty="0">
                <a:solidFill>
                  <a:srgbClr val="0070C0"/>
                </a:solidFill>
              </a:rPr>
              <a:t> para </a:t>
            </a:r>
            <a:r>
              <a:rPr lang="en-US" dirty="0" err="1">
                <a:solidFill>
                  <a:srgbClr val="0070C0"/>
                </a:solidFill>
              </a:rPr>
              <a:t>más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detalles</a:t>
            </a:r>
            <a:endParaRPr lang="en-CA" sz="2000" dirty="0">
              <a:solidFill>
                <a:srgbClr val="0070C0"/>
              </a:solidFill>
            </a:endParaRPr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1028" name="Picture 4" descr="Free haccp stock photos. Download the best free haccp images at ...">
            <a:extLst>
              <a:ext uri="{FF2B5EF4-FFF2-40B4-BE49-F238E27FC236}">
                <a16:creationId xmlns:a16="http://schemas.microsoft.com/office/drawing/2014/main" id="{6F68CE2B-396F-31CE-7120-1839B1C6D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1295400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316E19-48E7-F613-70BE-4739D021D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07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8E923-44D2-9770-998F-3CF73E46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315" y="52828"/>
            <a:ext cx="7673310" cy="775144"/>
          </a:xfrm>
        </p:spPr>
        <p:txBody>
          <a:bodyPr anchor="b">
            <a:normAutofit/>
          </a:bodyPr>
          <a:lstStyle/>
          <a:p>
            <a:r>
              <a:rPr lang="en-US" sz="4000" dirty="0"/>
              <a:t>What is HACCP? ¿</a:t>
            </a:r>
            <a:r>
              <a:rPr lang="en-US" sz="4000" dirty="0" err="1"/>
              <a:t>Qué</a:t>
            </a:r>
            <a:r>
              <a:rPr lang="en-US" sz="4000" dirty="0"/>
              <a:t> es HACCP?</a:t>
            </a:r>
            <a:endParaRPr lang="en-C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6DFB-F73E-F4C8-BAF7-E15B20452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924" y="960198"/>
            <a:ext cx="7673310" cy="5844974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H</a:t>
            </a:r>
            <a:r>
              <a:rPr lang="en-US" dirty="0"/>
              <a:t>azard </a:t>
            </a:r>
            <a:r>
              <a:rPr lang="en-US" b="1" dirty="0"/>
              <a:t>A</a:t>
            </a:r>
            <a:r>
              <a:rPr lang="en-US" dirty="0"/>
              <a:t>nalysis and </a:t>
            </a:r>
            <a:r>
              <a:rPr lang="en-US" b="1" dirty="0"/>
              <a:t>C</a:t>
            </a:r>
            <a:r>
              <a:rPr lang="en-US" dirty="0"/>
              <a:t>ritical </a:t>
            </a:r>
            <a:r>
              <a:rPr lang="en-US" b="1" dirty="0"/>
              <a:t>C</a:t>
            </a:r>
            <a:r>
              <a:rPr lang="en-US" dirty="0"/>
              <a:t>ontrol </a:t>
            </a:r>
            <a:r>
              <a:rPr lang="en-US" b="1" dirty="0"/>
              <a:t>P</a:t>
            </a:r>
            <a:r>
              <a:rPr lang="en-US" dirty="0"/>
              <a:t>oint</a:t>
            </a:r>
          </a:p>
          <a:p>
            <a:pPr marL="0" indent="0">
              <a:buNone/>
            </a:pPr>
            <a:r>
              <a:rPr lang="en-US" dirty="0" err="1"/>
              <a:t>Análisis</a:t>
            </a:r>
            <a:r>
              <a:rPr lang="en-US" dirty="0"/>
              <a:t> de </a:t>
            </a:r>
            <a:r>
              <a:rPr lang="en-US" dirty="0" err="1"/>
              <a:t>riesgos</a:t>
            </a:r>
            <a:r>
              <a:rPr lang="en-US" dirty="0"/>
              <a:t> y punto </a:t>
            </a:r>
            <a:r>
              <a:rPr lang="en-US" dirty="0" err="1"/>
              <a:t>crítico</a:t>
            </a:r>
            <a:r>
              <a:rPr lang="en-US" dirty="0"/>
              <a:t> de control</a:t>
            </a:r>
          </a:p>
          <a:p>
            <a:pPr>
              <a:buFontTx/>
              <a:buChar char="-"/>
            </a:pPr>
            <a:r>
              <a:rPr lang="en-CA" dirty="0"/>
              <a:t>It’s a science-based system for ensuring food safety production from farm to table by focusing on prevention rather than just end-product testing</a:t>
            </a:r>
          </a:p>
          <a:p>
            <a:pPr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Es un </a:t>
            </a:r>
            <a:r>
              <a:rPr lang="en-US" dirty="0" err="1">
                <a:solidFill>
                  <a:srgbClr val="0070C0"/>
                </a:solidFill>
              </a:rPr>
              <a:t>sistema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basado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ciencia</a:t>
            </a:r>
            <a:r>
              <a:rPr lang="en-US" dirty="0">
                <a:solidFill>
                  <a:srgbClr val="0070C0"/>
                </a:solidFill>
              </a:rPr>
              <a:t> para </a:t>
            </a:r>
            <a:r>
              <a:rPr lang="en-US" dirty="0" err="1">
                <a:solidFill>
                  <a:srgbClr val="0070C0"/>
                </a:solidFill>
              </a:rPr>
              <a:t>garantizar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producción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seguridad</a:t>
            </a:r>
            <a:r>
              <a:rPr lang="en-US" dirty="0">
                <a:solidFill>
                  <a:srgbClr val="0070C0"/>
                </a:solidFill>
              </a:rPr>
              <a:t> alimentaria </a:t>
            </a:r>
            <a:r>
              <a:rPr lang="en-US" dirty="0" err="1">
                <a:solidFill>
                  <a:srgbClr val="0070C0"/>
                </a:solidFill>
              </a:rPr>
              <a:t>desde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granja</a:t>
            </a:r>
            <a:r>
              <a:rPr lang="en-US" dirty="0">
                <a:solidFill>
                  <a:srgbClr val="0070C0"/>
                </a:solidFill>
              </a:rPr>
              <a:t> hasta la mesa, </a:t>
            </a:r>
            <a:r>
              <a:rPr lang="en-US" dirty="0" err="1">
                <a:solidFill>
                  <a:srgbClr val="0070C0"/>
                </a:solidFill>
              </a:rPr>
              <a:t>centrándose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prevención</a:t>
            </a:r>
            <a:r>
              <a:rPr lang="en-US" dirty="0">
                <a:solidFill>
                  <a:srgbClr val="0070C0"/>
                </a:solidFill>
              </a:rPr>
              <a:t> y no solo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las </a:t>
            </a:r>
            <a:r>
              <a:rPr lang="en-US" dirty="0" err="1">
                <a:solidFill>
                  <a:srgbClr val="0070C0"/>
                </a:solidFill>
              </a:rPr>
              <a:t>pruebas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producto</a:t>
            </a:r>
            <a:r>
              <a:rPr lang="en-US" dirty="0">
                <a:solidFill>
                  <a:srgbClr val="0070C0"/>
                </a:solidFill>
              </a:rPr>
              <a:t> final</a:t>
            </a:r>
            <a:endParaRPr lang="en-CA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en-CA" dirty="0"/>
              <a:t>Identifies, evaluates and controls hazards that could pose a risk to food safety throughout the food production process</a:t>
            </a:r>
          </a:p>
          <a:p>
            <a:pPr>
              <a:buFontTx/>
              <a:buChar char="-"/>
            </a:pPr>
            <a:r>
              <a:rPr lang="en-US" dirty="0" err="1">
                <a:solidFill>
                  <a:srgbClr val="0070C0"/>
                </a:solidFill>
              </a:rPr>
              <a:t>Identifica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evalúa</a:t>
            </a:r>
            <a:r>
              <a:rPr lang="en-US" dirty="0">
                <a:solidFill>
                  <a:srgbClr val="0070C0"/>
                </a:solidFill>
              </a:rPr>
              <a:t> y </a:t>
            </a:r>
            <a:r>
              <a:rPr lang="en-US" dirty="0" err="1">
                <a:solidFill>
                  <a:srgbClr val="0070C0"/>
                </a:solidFill>
              </a:rPr>
              <a:t>controla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peligros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puedan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suponer</a:t>
            </a:r>
            <a:r>
              <a:rPr lang="en-US" dirty="0">
                <a:solidFill>
                  <a:srgbClr val="0070C0"/>
                </a:solidFill>
              </a:rPr>
              <a:t> un </a:t>
            </a:r>
            <a:r>
              <a:rPr lang="en-US" dirty="0" err="1">
                <a:solidFill>
                  <a:srgbClr val="0070C0"/>
                </a:solidFill>
              </a:rPr>
              <a:t>riesgo</a:t>
            </a:r>
            <a:r>
              <a:rPr lang="en-US" dirty="0">
                <a:solidFill>
                  <a:srgbClr val="0070C0"/>
                </a:solidFill>
              </a:rPr>
              <a:t> para la </a:t>
            </a:r>
            <a:r>
              <a:rPr lang="en-US" dirty="0" err="1">
                <a:solidFill>
                  <a:srgbClr val="0070C0"/>
                </a:solidFill>
              </a:rPr>
              <a:t>seguridad</a:t>
            </a:r>
            <a:r>
              <a:rPr lang="en-US" dirty="0">
                <a:solidFill>
                  <a:srgbClr val="0070C0"/>
                </a:solidFill>
              </a:rPr>
              <a:t> alimentaria a lo largo del </a:t>
            </a:r>
            <a:r>
              <a:rPr lang="en-US" dirty="0" err="1">
                <a:solidFill>
                  <a:srgbClr val="0070C0"/>
                </a:solidFill>
              </a:rPr>
              <a:t>proceso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producción</a:t>
            </a:r>
            <a:r>
              <a:rPr lang="en-US" dirty="0">
                <a:solidFill>
                  <a:srgbClr val="0070C0"/>
                </a:solidFill>
              </a:rPr>
              <a:t> alimentaria</a:t>
            </a:r>
            <a:endParaRPr lang="en-CA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en-CA" dirty="0"/>
              <a:t>Involves identifying all potential hazards, including </a:t>
            </a:r>
            <a:r>
              <a:rPr lang="en-CA" b="1" dirty="0">
                <a:highlight>
                  <a:srgbClr val="FFFF00"/>
                </a:highlight>
              </a:rPr>
              <a:t>biological, chemical, physical, and radiological hazard</a:t>
            </a:r>
            <a:r>
              <a:rPr lang="en-CA" dirty="0"/>
              <a:t>, that could affect food safety</a:t>
            </a:r>
          </a:p>
          <a:p>
            <a:pPr>
              <a:buFontTx/>
              <a:buChar char="-"/>
            </a:pPr>
            <a:r>
              <a:rPr lang="es-ES" dirty="0">
                <a:solidFill>
                  <a:srgbClr val="0070C0"/>
                </a:solidFill>
              </a:rPr>
              <a:t>Consiste en identificar todos los peligros potenciales, incluidos los biológicos, químicos, físicos y radiológicos, que puedan afectar a la seguridad alimentaria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2" descr="See related image detail. Image: The Food Production Chain | The Food Production Chain | Food ...">
            <a:extLst>
              <a:ext uri="{FF2B5EF4-FFF2-40B4-BE49-F238E27FC236}">
                <a16:creationId xmlns:a16="http://schemas.microsoft.com/office/drawing/2014/main" id="{D50AEFF5-8CD4-484A-118F-EFB5E77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0" r="11158" b="2"/>
          <a:stretch>
            <a:fillRect/>
          </a:stretch>
        </p:blipFill>
        <p:spPr bwMode="auto">
          <a:xfrm>
            <a:off x="8390033" y="1834429"/>
            <a:ext cx="3669172" cy="381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88AD24-BAE5-380E-C79D-75DD6EAC8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4" y="185054"/>
            <a:ext cx="1477202" cy="35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19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F340-3AF0-AADB-1E58-22950E549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685" y="1032256"/>
            <a:ext cx="8596668" cy="1320800"/>
          </a:xfrm>
        </p:spPr>
        <p:txBody>
          <a:bodyPr/>
          <a:lstStyle/>
          <a:p>
            <a:r>
              <a:rPr lang="en-US" dirty="0"/>
              <a:t>HACCP – 7 Principles</a:t>
            </a:r>
            <a:br>
              <a:rPr lang="en-US" dirty="0"/>
            </a:br>
            <a:r>
              <a:rPr lang="en-US" sz="2400" dirty="0"/>
              <a:t>HACCP – 7 </a:t>
            </a:r>
            <a:r>
              <a:rPr lang="en-US" sz="2400" dirty="0" err="1"/>
              <a:t>Principios</a:t>
            </a:r>
            <a:endParaRPr lang="en-CA" sz="2400" dirty="0"/>
          </a:p>
        </p:txBody>
      </p:sp>
      <p:pic>
        <p:nvPicPr>
          <p:cNvPr id="4" name="Picture 2" descr="Compass Consultores - Food Regulations">
            <a:extLst>
              <a:ext uri="{FF2B5EF4-FFF2-40B4-BE49-F238E27FC236}">
                <a16:creationId xmlns:a16="http://schemas.microsoft.com/office/drawing/2014/main" id="{9A33B801-5591-5D16-9A94-E6F8827A2A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0651" y="2717801"/>
            <a:ext cx="665073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70F1D3-DA46-CA26-D335-790A27642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4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692D0-103D-3B85-D3C2-6EB8B1C4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49" y="913405"/>
            <a:ext cx="5599376" cy="1982195"/>
          </a:xfrm>
        </p:spPr>
        <p:txBody>
          <a:bodyPr>
            <a:normAutofit/>
          </a:bodyPr>
          <a:lstStyle/>
          <a:p>
            <a:r>
              <a:rPr lang="en-US" sz="3400" dirty="0"/>
              <a:t>Understand the Hazard: Micro-Biological</a:t>
            </a:r>
            <a:br>
              <a:rPr lang="en-US" sz="3400" dirty="0"/>
            </a:br>
            <a:r>
              <a:rPr lang="en-US" sz="2700" dirty="0" err="1"/>
              <a:t>Entiende</a:t>
            </a:r>
            <a:r>
              <a:rPr lang="en-US" sz="2700" dirty="0"/>
              <a:t> el </a:t>
            </a:r>
            <a:r>
              <a:rPr lang="en-US" sz="2700" dirty="0" err="1"/>
              <a:t>peligro</a:t>
            </a:r>
            <a:r>
              <a:rPr lang="en-US" sz="2700" dirty="0"/>
              <a:t>: Micro-</a:t>
            </a:r>
            <a:r>
              <a:rPr lang="en-US" sz="2700" dirty="0" err="1"/>
              <a:t>biológico</a:t>
            </a:r>
            <a:endParaRPr lang="en-CA" sz="2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129CD-BBF1-0BAA-A9F0-F3518D441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316968"/>
            <a:ext cx="4933462" cy="1982195"/>
          </a:xfrm>
        </p:spPr>
        <p:txBody>
          <a:bodyPr>
            <a:normAutofit/>
          </a:bodyPr>
          <a:lstStyle/>
          <a:p>
            <a:r>
              <a:rPr lang="en-US" dirty="0"/>
              <a:t>Example: Bacteria and Pathogen from raw materials, poor sanitation, environment</a:t>
            </a:r>
          </a:p>
          <a:p>
            <a:r>
              <a:rPr lang="en-US" dirty="0" err="1">
                <a:solidFill>
                  <a:srgbClr val="0070C0"/>
                </a:solidFill>
              </a:rPr>
              <a:t>Ejemplo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dirty="0" err="1">
                <a:solidFill>
                  <a:srgbClr val="0070C0"/>
                </a:solidFill>
              </a:rPr>
              <a:t>bacterias</a:t>
            </a:r>
            <a:r>
              <a:rPr lang="en-US" dirty="0">
                <a:solidFill>
                  <a:srgbClr val="0070C0"/>
                </a:solidFill>
              </a:rPr>
              <a:t> y </a:t>
            </a:r>
            <a:r>
              <a:rPr lang="en-US" dirty="0" err="1">
                <a:solidFill>
                  <a:srgbClr val="0070C0"/>
                </a:solidFill>
              </a:rPr>
              <a:t>patógenos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procedentes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materias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primas</a:t>
            </a:r>
            <a:r>
              <a:rPr lang="en-US" dirty="0">
                <a:solidFill>
                  <a:srgbClr val="0070C0"/>
                </a:solidFill>
              </a:rPr>
              <a:t>, mala </a:t>
            </a:r>
            <a:r>
              <a:rPr lang="en-US" dirty="0" err="1">
                <a:solidFill>
                  <a:srgbClr val="0070C0"/>
                </a:solidFill>
              </a:rPr>
              <a:t>sanidad</a:t>
            </a:r>
            <a:r>
              <a:rPr lang="en-US" dirty="0">
                <a:solidFill>
                  <a:srgbClr val="0070C0"/>
                </a:solidFill>
              </a:rPr>
              <a:t>, medio </a:t>
            </a:r>
            <a:r>
              <a:rPr lang="en-US" dirty="0" err="1">
                <a:solidFill>
                  <a:srgbClr val="0070C0"/>
                </a:solidFill>
              </a:rPr>
              <a:t>ambiente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Image result for Food Safety Hazards Examples">
            <a:extLst>
              <a:ext uri="{FF2B5EF4-FFF2-40B4-BE49-F238E27FC236}">
                <a16:creationId xmlns:a16="http://schemas.microsoft.com/office/drawing/2014/main" id="{6DFD21D7-21BC-49D7-869F-5D1B6EC32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06" b="3"/>
          <a:stretch>
            <a:fillRect/>
          </a:stretch>
        </p:blipFill>
        <p:spPr bwMode="auto"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Image result for Salmonella">
            <a:extLst>
              <a:ext uri="{FF2B5EF4-FFF2-40B4-BE49-F238E27FC236}">
                <a16:creationId xmlns:a16="http://schemas.microsoft.com/office/drawing/2014/main" id="{ECB6EC01-BEA1-9192-C22F-15E3773D5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1" r="19932" b="-4"/>
          <a:stretch>
            <a:fillRect/>
          </a:stretch>
        </p:blipFill>
        <p:spPr bwMode="auto"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result for mold">
            <a:extLst>
              <a:ext uri="{FF2B5EF4-FFF2-40B4-BE49-F238E27FC236}">
                <a16:creationId xmlns:a16="http://schemas.microsoft.com/office/drawing/2014/main" id="{67A60BDC-C9C4-29B9-93FC-C53B39307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2" r="25568" b="-2"/>
          <a:stretch>
            <a:fillRect/>
          </a:stretch>
        </p:blipFill>
        <p:spPr bwMode="auto">
          <a:xfrm>
            <a:off x="9933462" y="372217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27A94D-E86B-363D-5203-7F10D97CF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81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6BE4A-AE5F-CAA7-9596-149E579AC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6" y="1003340"/>
            <a:ext cx="5114150" cy="1977985"/>
          </a:xfrm>
        </p:spPr>
        <p:txBody>
          <a:bodyPr>
            <a:normAutofit/>
          </a:bodyPr>
          <a:lstStyle/>
          <a:p>
            <a:r>
              <a:rPr lang="en-US" sz="3400" dirty="0"/>
              <a:t>Understand the hazard: Chemicals</a:t>
            </a:r>
            <a:br>
              <a:rPr lang="en-US" sz="3400" dirty="0"/>
            </a:br>
            <a:r>
              <a:rPr lang="en-US" sz="2700" dirty="0" err="1"/>
              <a:t>Entiende</a:t>
            </a:r>
            <a:r>
              <a:rPr lang="en-US" sz="2700" dirty="0"/>
              <a:t> el </a:t>
            </a:r>
            <a:r>
              <a:rPr lang="en-US" sz="2700" dirty="0" err="1"/>
              <a:t>peligro</a:t>
            </a:r>
            <a:r>
              <a:rPr lang="en-US" sz="2700" dirty="0"/>
              <a:t>: </a:t>
            </a:r>
            <a:r>
              <a:rPr lang="en-US" sz="2700" dirty="0" err="1"/>
              <a:t>Productos</a:t>
            </a:r>
            <a:r>
              <a:rPr lang="en-US" sz="2700" dirty="0"/>
              <a:t> </a:t>
            </a:r>
            <a:r>
              <a:rPr lang="en-US" sz="2700" dirty="0" err="1"/>
              <a:t>químicos</a:t>
            </a:r>
            <a:endParaRPr lang="en-CA" sz="2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E6507-77B7-146F-14FB-30D665D23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095625"/>
            <a:ext cx="5886449" cy="3429000"/>
          </a:xfrm>
        </p:spPr>
        <p:txBody>
          <a:bodyPr>
            <a:normAutofit fontScale="92500"/>
          </a:bodyPr>
          <a:lstStyle/>
          <a:p>
            <a:r>
              <a:rPr lang="en-US" dirty="0"/>
              <a:t>Example: Allergen / Cleaning Agents / Pesticide etc.</a:t>
            </a:r>
          </a:p>
          <a:p>
            <a:r>
              <a:rPr lang="en-US" dirty="0" err="1">
                <a:solidFill>
                  <a:srgbClr val="0070C0"/>
                </a:solidFill>
              </a:rPr>
              <a:t>Ejemplo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dirty="0" err="1">
                <a:solidFill>
                  <a:srgbClr val="0070C0"/>
                </a:solidFill>
              </a:rPr>
              <a:t>alérgenos</a:t>
            </a:r>
            <a:r>
              <a:rPr lang="en-US" dirty="0">
                <a:solidFill>
                  <a:srgbClr val="0070C0"/>
                </a:solidFill>
              </a:rPr>
              <a:t> / </a:t>
            </a:r>
            <a:r>
              <a:rPr lang="en-US" dirty="0" err="1">
                <a:solidFill>
                  <a:srgbClr val="0070C0"/>
                </a:solidFill>
              </a:rPr>
              <a:t>agentes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limpieza</a:t>
            </a:r>
            <a:r>
              <a:rPr lang="en-US" dirty="0">
                <a:solidFill>
                  <a:srgbClr val="0070C0"/>
                </a:solidFill>
              </a:rPr>
              <a:t> / </a:t>
            </a:r>
            <a:r>
              <a:rPr lang="en-US" dirty="0" err="1">
                <a:solidFill>
                  <a:srgbClr val="0070C0"/>
                </a:solidFill>
              </a:rPr>
              <a:t>pesticidas</a:t>
            </a:r>
            <a:r>
              <a:rPr lang="en-US" dirty="0">
                <a:solidFill>
                  <a:srgbClr val="0070C0"/>
                </a:solidFill>
              </a:rPr>
              <a:t>, etc.</a:t>
            </a:r>
          </a:p>
          <a:p>
            <a:r>
              <a:rPr lang="en-US" dirty="0"/>
              <a:t>Do we have these chemicals in our facility?</a:t>
            </a:r>
          </a:p>
          <a:p>
            <a:r>
              <a:rPr lang="en-US" dirty="0">
                <a:solidFill>
                  <a:srgbClr val="0070C0"/>
                </a:solidFill>
              </a:rPr>
              <a:t>¿</a:t>
            </a:r>
            <a:r>
              <a:rPr lang="en-US" dirty="0" err="1">
                <a:solidFill>
                  <a:srgbClr val="0070C0"/>
                </a:solidFill>
              </a:rPr>
              <a:t>Tenemos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estos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productos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químicos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nuestra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instalación</a:t>
            </a:r>
            <a:r>
              <a:rPr lang="en-US" dirty="0">
                <a:solidFill>
                  <a:srgbClr val="0070C0"/>
                </a:solidFill>
              </a:rPr>
              <a:t>?</a:t>
            </a:r>
          </a:p>
          <a:p>
            <a:r>
              <a:rPr lang="en-US" dirty="0"/>
              <a:t>Do we have allergens in the food that need to be controlled to avoid cross-contamination?</a:t>
            </a:r>
          </a:p>
          <a:p>
            <a:r>
              <a:rPr lang="en-US" dirty="0">
                <a:solidFill>
                  <a:srgbClr val="0070C0"/>
                </a:solidFill>
              </a:rPr>
              <a:t>¿</a:t>
            </a:r>
            <a:r>
              <a:rPr lang="en-US" dirty="0" err="1">
                <a:solidFill>
                  <a:srgbClr val="0070C0"/>
                </a:solidFill>
              </a:rPr>
              <a:t>Tenemos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alérgenos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alimentos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deban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controlarse</a:t>
            </a:r>
            <a:r>
              <a:rPr lang="en-US" dirty="0">
                <a:solidFill>
                  <a:srgbClr val="0070C0"/>
                </a:solidFill>
              </a:rPr>
              <a:t> para </a:t>
            </a:r>
            <a:r>
              <a:rPr lang="en-US" dirty="0" err="1">
                <a:solidFill>
                  <a:srgbClr val="0070C0"/>
                </a:solidFill>
              </a:rPr>
              <a:t>evitar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contaminación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cruzada</a:t>
            </a:r>
            <a:r>
              <a:rPr lang="en-US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70B8E4-166C-294E-8555-AEE321203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725" y="547004"/>
            <a:ext cx="4360220" cy="3106655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  <p:pic>
        <p:nvPicPr>
          <p:cNvPr id="4" name="Picture 2" descr="Image result for chemical cleaning agent">
            <a:extLst>
              <a:ext uri="{FF2B5EF4-FFF2-40B4-BE49-F238E27FC236}">
                <a16:creationId xmlns:a16="http://schemas.microsoft.com/office/drawing/2014/main" id="{618F7C9D-3C54-9EB8-D037-F4CB53AE6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49239" y="3816884"/>
            <a:ext cx="2987191" cy="1986482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E6F831-85F2-70B8-EF84-5A8DA02A7C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35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3105B-6B9F-08A2-550B-F2C1F1B5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222" y="881915"/>
            <a:ext cx="5393361" cy="1872767"/>
          </a:xfrm>
        </p:spPr>
        <p:txBody>
          <a:bodyPr>
            <a:normAutofit/>
          </a:bodyPr>
          <a:lstStyle/>
          <a:p>
            <a:r>
              <a:rPr lang="en-US" sz="3700" dirty="0"/>
              <a:t>Understand the Hazard - Physical</a:t>
            </a:r>
            <a:br>
              <a:rPr lang="en-US" sz="3700" dirty="0"/>
            </a:br>
            <a:r>
              <a:rPr lang="en-US" dirty="0" err="1"/>
              <a:t>Entiende</a:t>
            </a:r>
            <a:r>
              <a:rPr lang="en-US" dirty="0"/>
              <a:t> el </a:t>
            </a:r>
            <a:r>
              <a:rPr lang="en-US" dirty="0" err="1"/>
              <a:t>peligro</a:t>
            </a:r>
            <a:r>
              <a:rPr lang="en-US" dirty="0"/>
              <a:t> </a:t>
            </a:r>
            <a:r>
              <a:rPr lang="en-US" dirty="0" err="1"/>
              <a:t>físico</a:t>
            </a:r>
            <a:endParaRPr lang="en-CA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15B7F-6F61-B3F1-33B8-254F44A0D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72" y="3024899"/>
            <a:ext cx="6036128" cy="278461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Examples:</a:t>
            </a:r>
            <a:r>
              <a:rPr lang="en-CA" dirty="0"/>
              <a:t> metal / glass / plastic fragments / hair / woodchip </a:t>
            </a:r>
            <a:r>
              <a:rPr lang="en-CA" dirty="0" err="1"/>
              <a:t>etc</a:t>
            </a:r>
            <a:endParaRPr lang="en-CA" dirty="0"/>
          </a:p>
          <a:p>
            <a:r>
              <a:rPr lang="en-US" dirty="0" err="1">
                <a:solidFill>
                  <a:srgbClr val="0070C0"/>
                </a:solidFill>
              </a:rPr>
              <a:t>Ejemplos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dirty="0" err="1">
                <a:solidFill>
                  <a:srgbClr val="0070C0"/>
                </a:solidFill>
              </a:rPr>
              <a:t>fragmentos</a:t>
            </a:r>
            <a:r>
              <a:rPr lang="en-US" dirty="0">
                <a:solidFill>
                  <a:srgbClr val="0070C0"/>
                </a:solidFill>
              </a:rPr>
              <a:t> de metal / </a:t>
            </a:r>
            <a:r>
              <a:rPr lang="en-US" dirty="0" err="1">
                <a:solidFill>
                  <a:srgbClr val="0070C0"/>
                </a:solidFill>
              </a:rPr>
              <a:t>vidrio</a:t>
            </a:r>
            <a:r>
              <a:rPr lang="en-US" dirty="0">
                <a:solidFill>
                  <a:srgbClr val="0070C0"/>
                </a:solidFill>
              </a:rPr>
              <a:t> / </a:t>
            </a:r>
            <a:r>
              <a:rPr lang="en-US" dirty="0" err="1">
                <a:solidFill>
                  <a:srgbClr val="0070C0"/>
                </a:solidFill>
              </a:rPr>
              <a:t>plástico</a:t>
            </a:r>
            <a:r>
              <a:rPr lang="en-US" dirty="0">
                <a:solidFill>
                  <a:srgbClr val="0070C0"/>
                </a:solidFill>
              </a:rPr>
              <a:t> / </a:t>
            </a:r>
            <a:r>
              <a:rPr lang="en-US" dirty="0" err="1">
                <a:solidFill>
                  <a:srgbClr val="0070C0"/>
                </a:solidFill>
              </a:rPr>
              <a:t>pelo</a:t>
            </a:r>
            <a:r>
              <a:rPr lang="en-US" dirty="0">
                <a:solidFill>
                  <a:srgbClr val="0070C0"/>
                </a:solidFill>
              </a:rPr>
              <a:t> / </a:t>
            </a:r>
            <a:r>
              <a:rPr lang="en-US" dirty="0" err="1">
                <a:solidFill>
                  <a:srgbClr val="0070C0"/>
                </a:solidFill>
              </a:rPr>
              <a:t>astillas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madera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etc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US" dirty="0"/>
              <a:t>Do we have these items in the facility?</a:t>
            </a:r>
          </a:p>
          <a:p>
            <a:r>
              <a:rPr lang="en-US" dirty="0">
                <a:solidFill>
                  <a:srgbClr val="0070C0"/>
                </a:solidFill>
              </a:rPr>
              <a:t>¿</a:t>
            </a:r>
            <a:r>
              <a:rPr lang="en-US" dirty="0" err="1">
                <a:solidFill>
                  <a:srgbClr val="0070C0"/>
                </a:solidFill>
              </a:rPr>
              <a:t>Tenemos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estos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objetos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la </a:t>
            </a:r>
            <a:r>
              <a:rPr lang="en-US" dirty="0" err="1">
                <a:solidFill>
                  <a:srgbClr val="0070C0"/>
                </a:solidFill>
              </a:rPr>
              <a:t>instalación</a:t>
            </a:r>
            <a:r>
              <a:rPr lang="en-US" dirty="0">
                <a:solidFill>
                  <a:srgbClr val="0070C0"/>
                </a:solidFill>
              </a:rPr>
              <a:t>?</a:t>
            </a:r>
          </a:p>
          <a:p>
            <a:r>
              <a:rPr lang="en-US" dirty="0"/>
              <a:t>If yes, how can we prevent them from contaminating the food?</a:t>
            </a:r>
          </a:p>
          <a:p>
            <a:r>
              <a:rPr lang="en-US" dirty="0">
                <a:solidFill>
                  <a:srgbClr val="0070C0"/>
                </a:solidFill>
              </a:rPr>
              <a:t>Si es </a:t>
            </a:r>
            <a:r>
              <a:rPr lang="en-US" dirty="0" err="1">
                <a:solidFill>
                  <a:srgbClr val="0070C0"/>
                </a:solidFill>
              </a:rPr>
              <a:t>así</a:t>
            </a:r>
            <a:r>
              <a:rPr lang="en-US" dirty="0">
                <a:solidFill>
                  <a:srgbClr val="0070C0"/>
                </a:solidFill>
              </a:rPr>
              <a:t>, ¿</a:t>
            </a:r>
            <a:r>
              <a:rPr lang="en-US" dirty="0" err="1">
                <a:solidFill>
                  <a:srgbClr val="0070C0"/>
                </a:solidFill>
              </a:rPr>
              <a:t>cómo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podemos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evitar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contaminen</a:t>
            </a:r>
            <a:r>
              <a:rPr lang="en-US" dirty="0">
                <a:solidFill>
                  <a:srgbClr val="0070C0"/>
                </a:solidFill>
              </a:rPr>
              <a:t> la comida?</a:t>
            </a:r>
          </a:p>
          <a:p>
            <a:endParaRPr lang="en-US" dirty="0"/>
          </a:p>
        </p:txBody>
      </p:sp>
      <p:pic>
        <p:nvPicPr>
          <p:cNvPr id="4" name="Picture 2" descr="Image result for metal in food">
            <a:extLst>
              <a:ext uri="{FF2B5EF4-FFF2-40B4-BE49-F238E27FC236}">
                <a16:creationId xmlns:a16="http://schemas.microsoft.com/office/drawing/2014/main" id="{BFAAD03B-CD80-503F-7BCB-192DD0E45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6" r="17640"/>
          <a:stretch>
            <a:fillRect/>
          </a:stretch>
        </p:blipFill>
        <p:spPr bwMode="auto">
          <a:xfrm>
            <a:off x="6553200" y="2183182"/>
            <a:ext cx="3626330" cy="3626330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9E7F18-6F67-DEF1-FF43-EB95C3410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90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4E2E3-0D0C-2993-63F4-FFAB53D07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899" y="43232"/>
            <a:ext cx="9229725" cy="1090471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Understand the Hazard – Radiological</a:t>
            </a:r>
            <a:br>
              <a:rPr lang="en-US" sz="4000" dirty="0"/>
            </a:br>
            <a:r>
              <a:rPr lang="en-US" dirty="0"/>
              <a:t>Comprende el </a:t>
            </a:r>
            <a:r>
              <a:rPr lang="en-US" dirty="0" err="1"/>
              <a:t>peligro</a:t>
            </a:r>
            <a:r>
              <a:rPr lang="en-US" dirty="0"/>
              <a:t> - </a:t>
            </a:r>
            <a:r>
              <a:rPr lang="en-US" dirty="0" err="1"/>
              <a:t>Radiológico</a:t>
            </a:r>
            <a:endParaRPr lang="en-CA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89F74B-73CC-AE0B-6E89-89DC0EFD93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7268928"/>
              </p:ext>
            </p:extLst>
          </p:nvPr>
        </p:nvGraphicFramePr>
        <p:xfrm>
          <a:off x="552449" y="1476374"/>
          <a:ext cx="8103597" cy="5381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B1A5284-DF7E-D8B9-AAFA-1453415148B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3178" r="16066" b="2"/>
          <a:stretch>
            <a:fillRect/>
          </a:stretch>
        </p:blipFill>
        <p:spPr>
          <a:xfrm>
            <a:off x="8741771" y="1995685"/>
            <a:ext cx="3364502" cy="37286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54E805-1D13-B5C1-C0BD-D006174C91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23" y="109908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32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EA7EC-7223-1F88-F957-4984C4044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23" y="677799"/>
            <a:ext cx="10215185" cy="1320800"/>
          </a:xfrm>
        </p:spPr>
        <p:txBody>
          <a:bodyPr>
            <a:normAutofit fontScale="90000"/>
          </a:bodyPr>
          <a:lstStyle/>
          <a:p>
            <a:r>
              <a:rPr lang="en-CA" dirty="0"/>
              <a:t>Across Belpak all facilities, the CCP are</a:t>
            </a:r>
            <a:br>
              <a:rPr lang="en-CA" dirty="0"/>
            </a:br>
            <a:r>
              <a:rPr lang="en-US" dirty="0"/>
              <a:t>En </a:t>
            </a:r>
            <a:r>
              <a:rPr lang="en-US" dirty="0" err="1"/>
              <a:t>todo</a:t>
            </a:r>
            <a:r>
              <a:rPr lang="en-US" dirty="0"/>
              <a:t> Belpak, </a:t>
            </a:r>
            <a:r>
              <a:rPr lang="en-US" dirty="0" err="1"/>
              <a:t>todas</a:t>
            </a:r>
            <a:r>
              <a:rPr lang="en-US" dirty="0"/>
              <a:t> las </a:t>
            </a:r>
            <a:r>
              <a:rPr lang="en-US" dirty="0" err="1"/>
              <a:t>instalaciones</a:t>
            </a:r>
            <a:r>
              <a:rPr lang="en-US" dirty="0"/>
              <a:t>, el </a:t>
            </a:r>
            <a:r>
              <a:rPr lang="en-US" dirty="0" err="1"/>
              <a:t>PCCh</a:t>
            </a:r>
            <a:r>
              <a:rPr lang="en-US" dirty="0"/>
              <a:t> son</a:t>
            </a:r>
            <a:endParaRPr lang="en-CA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EDD458-5119-5B77-11DE-3848B56781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3063998"/>
              </p:ext>
            </p:extLst>
          </p:nvPr>
        </p:nvGraphicFramePr>
        <p:xfrm>
          <a:off x="754063" y="2171701"/>
          <a:ext cx="9409112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0BF6D35-FF34-0837-8114-65FA604DB5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98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A92935-D5E5-27BD-B7E9-7CE787B35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 fontScale="90000"/>
          </a:bodyPr>
          <a:lstStyle/>
          <a:p>
            <a:r>
              <a:rPr lang="en-CA" dirty="0"/>
              <a:t>Metal Detections -  what do you need to do?</a:t>
            </a:r>
            <a:br>
              <a:rPr lang="en-CA" dirty="0"/>
            </a:br>
            <a:r>
              <a:rPr lang="en-US" dirty="0" err="1"/>
              <a:t>Detecciones</a:t>
            </a:r>
            <a:r>
              <a:rPr lang="en-US" dirty="0"/>
              <a:t> de </a:t>
            </a:r>
            <a:r>
              <a:rPr lang="en-US" dirty="0" err="1"/>
              <a:t>metales</a:t>
            </a:r>
            <a:r>
              <a:rPr lang="en-US" dirty="0"/>
              <a:t>: 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necesitas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  <a:endParaRPr lang="en-CA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D5BE-BD17-6B2C-093A-57156C985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9813" y="604916"/>
            <a:ext cx="6596210" cy="5560470"/>
          </a:xfrm>
        </p:spPr>
        <p:txBody>
          <a:bodyPr anchor="ctr">
            <a:normAutofit fontScale="70000" lnSpcReduction="20000"/>
          </a:bodyPr>
          <a:lstStyle/>
          <a:p>
            <a:r>
              <a:rPr lang="en-CA" dirty="0"/>
              <a:t>Make sure the Metal Detectors are functioning properly</a:t>
            </a:r>
          </a:p>
          <a:p>
            <a:r>
              <a:rPr lang="en-US" dirty="0" err="1">
                <a:solidFill>
                  <a:srgbClr val="0070C0"/>
                </a:solidFill>
              </a:rPr>
              <a:t>Asegúrate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detectores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metales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funcionen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correctamente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You should do a check:</a:t>
            </a:r>
          </a:p>
          <a:p>
            <a:r>
              <a:rPr lang="en-CA" dirty="0" err="1">
                <a:solidFill>
                  <a:srgbClr val="0070C0"/>
                </a:solidFill>
              </a:rPr>
              <a:t>Deberías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 err="1">
                <a:solidFill>
                  <a:srgbClr val="0070C0"/>
                </a:solidFill>
              </a:rPr>
              <a:t>hacer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 err="1">
                <a:solidFill>
                  <a:srgbClr val="0070C0"/>
                </a:solidFill>
              </a:rPr>
              <a:t>una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 err="1">
                <a:solidFill>
                  <a:srgbClr val="0070C0"/>
                </a:solidFill>
              </a:rPr>
              <a:t>comprobación</a:t>
            </a:r>
            <a:r>
              <a:rPr lang="en-CA" dirty="0">
                <a:solidFill>
                  <a:srgbClr val="0070C0"/>
                </a:solidFill>
              </a:rPr>
              <a:t>:</a:t>
            </a:r>
          </a:p>
          <a:p>
            <a:pPr lvl="1"/>
            <a:r>
              <a:rPr lang="en-CA" dirty="0"/>
              <a:t>At the beginning of the shift, 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Al principio del </a:t>
            </a:r>
            <a:r>
              <a:rPr lang="en-US" dirty="0" err="1">
                <a:solidFill>
                  <a:srgbClr val="0070C0"/>
                </a:solidFill>
              </a:rPr>
              <a:t>turno</a:t>
            </a:r>
            <a:r>
              <a:rPr lang="en-US" dirty="0">
                <a:solidFill>
                  <a:srgbClr val="0070C0"/>
                </a:solidFill>
              </a:rPr>
              <a:t>,</a:t>
            </a:r>
            <a:endParaRPr lang="en-CA" dirty="0">
              <a:solidFill>
                <a:srgbClr val="0070C0"/>
              </a:solidFill>
            </a:endParaRPr>
          </a:p>
          <a:p>
            <a:pPr lvl="1"/>
            <a:r>
              <a:rPr lang="en-CA" dirty="0"/>
              <a:t>hourly check (+/- 10 mins from the previous), or 2-hour check (</a:t>
            </a:r>
            <a:r>
              <a:rPr lang="en-CA" dirty="0" err="1"/>
              <a:t>Thourmount</a:t>
            </a:r>
            <a:r>
              <a:rPr lang="en-CA" dirty="0"/>
              <a:t>)</a:t>
            </a:r>
          </a:p>
          <a:p>
            <a:pPr lvl="1"/>
            <a:r>
              <a:rPr lang="en-US" dirty="0" err="1">
                <a:solidFill>
                  <a:srgbClr val="0070C0"/>
                </a:solidFill>
              </a:rPr>
              <a:t>Chequeo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horario</a:t>
            </a:r>
            <a:r>
              <a:rPr lang="en-US" dirty="0">
                <a:solidFill>
                  <a:srgbClr val="0070C0"/>
                </a:solidFill>
              </a:rPr>
              <a:t> (+/- 10 </a:t>
            </a:r>
            <a:r>
              <a:rPr lang="en-US" dirty="0" err="1">
                <a:solidFill>
                  <a:srgbClr val="0070C0"/>
                </a:solidFill>
              </a:rPr>
              <a:t>minutos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respecto</a:t>
            </a:r>
            <a:r>
              <a:rPr lang="en-US" dirty="0">
                <a:solidFill>
                  <a:srgbClr val="0070C0"/>
                </a:solidFill>
              </a:rPr>
              <a:t> al anterior), o </a:t>
            </a:r>
            <a:r>
              <a:rPr lang="en-US" dirty="0" err="1">
                <a:solidFill>
                  <a:srgbClr val="0070C0"/>
                </a:solidFill>
              </a:rPr>
              <a:t>chequeo</a:t>
            </a:r>
            <a:r>
              <a:rPr lang="en-US" dirty="0">
                <a:solidFill>
                  <a:srgbClr val="0070C0"/>
                </a:solidFill>
              </a:rPr>
              <a:t> de 2 horas (</a:t>
            </a:r>
            <a:r>
              <a:rPr lang="en-US" dirty="0" err="1">
                <a:solidFill>
                  <a:srgbClr val="0070C0"/>
                </a:solidFill>
              </a:rPr>
              <a:t>Thourmount</a:t>
            </a:r>
            <a:r>
              <a:rPr lang="en-US" dirty="0">
                <a:solidFill>
                  <a:srgbClr val="0070C0"/>
                </a:solidFill>
              </a:rPr>
              <a:t>)</a:t>
            </a:r>
            <a:endParaRPr lang="en-CA" dirty="0">
              <a:solidFill>
                <a:srgbClr val="0070C0"/>
              </a:solidFill>
            </a:endParaRPr>
          </a:p>
          <a:p>
            <a:pPr lvl="1"/>
            <a:r>
              <a:rPr lang="en-CA" dirty="0"/>
              <a:t>At the end of the shift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Al final del </a:t>
            </a:r>
            <a:r>
              <a:rPr lang="en-US" dirty="0" err="1">
                <a:solidFill>
                  <a:srgbClr val="0070C0"/>
                </a:solidFill>
              </a:rPr>
              <a:t>turno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NOTE: it is very important to make sure that the MD is checked at the beginning and end of shift, so that the very first and the very last product is being tested</a:t>
            </a:r>
          </a:p>
          <a:p>
            <a:r>
              <a:rPr lang="en-US" dirty="0">
                <a:solidFill>
                  <a:srgbClr val="0070C0"/>
                </a:solidFill>
              </a:rPr>
              <a:t>NOTA: es </a:t>
            </a:r>
            <a:r>
              <a:rPr lang="en-US" dirty="0" err="1">
                <a:solidFill>
                  <a:srgbClr val="0070C0"/>
                </a:solidFill>
              </a:rPr>
              <a:t>muy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importante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asegurarse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el MD se revise al principio y al final del </a:t>
            </a:r>
            <a:r>
              <a:rPr lang="en-US" dirty="0" err="1">
                <a:solidFill>
                  <a:srgbClr val="0070C0"/>
                </a:solidFill>
              </a:rPr>
              <a:t>turno</a:t>
            </a:r>
            <a:r>
              <a:rPr lang="en-US" dirty="0">
                <a:solidFill>
                  <a:srgbClr val="0070C0"/>
                </a:solidFill>
              </a:rPr>
              <a:t>, para </a:t>
            </a:r>
            <a:r>
              <a:rPr lang="en-US" dirty="0" err="1">
                <a:solidFill>
                  <a:srgbClr val="0070C0"/>
                </a:solidFill>
              </a:rPr>
              <a:t>que</a:t>
            </a:r>
            <a:r>
              <a:rPr lang="en-US" dirty="0">
                <a:solidFill>
                  <a:srgbClr val="0070C0"/>
                </a:solidFill>
              </a:rPr>
              <a:t> se </a:t>
            </a:r>
            <a:r>
              <a:rPr lang="en-US" dirty="0" err="1">
                <a:solidFill>
                  <a:srgbClr val="0070C0"/>
                </a:solidFill>
              </a:rPr>
              <a:t>pruebe</a:t>
            </a:r>
            <a:r>
              <a:rPr lang="en-US" dirty="0">
                <a:solidFill>
                  <a:srgbClr val="0070C0"/>
                </a:solidFill>
              </a:rPr>
              <a:t> el primer y el </a:t>
            </a:r>
            <a:r>
              <a:rPr lang="en-US" dirty="0" err="1">
                <a:solidFill>
                  <a:srgbClr val="0070C0"/>
                </a:solidFill>
              </a:rPr>
              <a:t>último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producto</a:t>
            </a:r>
            <a:endParaRPr lang="en-CA" dirty="0">
              <a:solidFill>
                <a:srgbClr val="0070C0"/>
              </a:solidFill>
            </a:endParaRPr>
          </a:p>
          <a:p>
            <a:r>
              <a:rPr lang="en-CA" dirty="0"/>
              <a:t>Record the results on the form for MD checks</a:t>
            </a:r>
          </a:p>
          <a:p>
            <a:r>
              <a:rPr lang="en-US" dirty="0" err="1">
                <a:solidFill>
                  <a:srgbClr val="0070C0"/>
                </a:solidFill>
              </a:rPr>
              <a:t>Registra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resultados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 el </a:t>
            </a:r>
            <a:r>
              <a:rPr lang="en-US" dirty="0" err="1">
                <a:solidFill>
                  <a:srgbClr val="0070C0"/>
                </a:solidFill>
              </a:rPr>
              <a:t>formulario</a:t>
            </a:r>
            <a:r>
              <a:rPr lang="en-US" dirty="0">
                <a:solidFill>
                  <a:srgbClr val="0070C0"/>
                </a:solidFill>
              </a:rPr>
              <a:t> para las </a:t>
            </a:r>
            <a:r>
              <a:rPr lang="en-US" dirty="0" err="1">
                <a:solidFill>
                  <a:srgbClr val="0070C0"/>
                </a:solidFill>
              </a:rPr>
              <a:t>revisiones</a:t>
            </a:r>
            <a:r>
              <a:rPr lang="en-US" dirty="0">
                <a:solidFill>
                  <a:srgbClr val="0070C0"/>
                </a:solidFill>
              </a:rPr>
              <a:t> de MD</a:t>
            </a:r>
            <a:r>
              <a:rPr lang="en-CA" dirty="0">
                <a:solidFill>
                  <a:srgbClr val="0070C0"/>
                </a:solidFill>
              </a:rPr>
              <a:t> </a:t>
            </a:r>
          </a:p>
          <a:p>
            <a:r>
              <a:rPr lang="en-CA" i="1" dirty="0"/>
              <a:t>Friendly Reminder: Record the actual test time. Do Not Pre-fill the results!</a:t>
            </a:r>
          </a:p>
          <a:p>
            <a:r>
              <a:rPr lang="en-US" dirty="0" err="1">
                <a:solidFill>
                  <a:srgbClr val="0070C0"/>
                </a:solidFill>
              </a:rPr>
              <a:t>Recordatorio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amistoso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dirty="0" err="1">
                <a:solidFill>
                  <a:srgbClr val="0070C0"/>
                </a:solidFill>
              </a:rPr>
              <a:t>Registra</a:t>
            </a:r>
            <a:r>
              <a:rPr lang="en-US" dirty="0">
                <a:solidFill>
                  <a:srgbClr val="0070C0"/>
                </a:solidFill>
              </a:rPr>
              <a:t> el </a:t>
            </a:r>
            <a:r>
              <a:rPr lang="en-US" dirty="0" err="1">
                <a:solidFill>
                  <a:srgbClr val="0070C0"/>
                </a:solidFill>
              </a:rPr>
              <a:t>tiempo</a:t>
            </a:r>
            <a:r>
              <a:rPr lang="en-US" dirty="0">
                <a:solidFill>
                  <a:srgbClr val="0070C0"/>
                </a:solidFill>
              </a:rPr>
              <a:t> real del examen. ¡No pre-</a:t>
            </a:r>
            <a:r>
              <a:rPr lang="en-US" dirty="0" err="1">
                <a:solidFill>
                  <a:srgbClr val="0070C0"/>
                </a:solidFill>
              </a:rPr>
              <a:t>rellenes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los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resultados</a:t>
            </a:r>
            <a:r>
              <a:rPr lang="en-US" dirty="0">
                <a:solidFill>
                  <a:srgbClr val="0070C0"/>
                </a:solidFill>
              </a:rPr>
              <a:t>!</a:t>
            </a:r>
            <a:endParaRPr lang="en-CA" i="1" dirty="0">
              <a:solidFill>
                <a:srgbClr val="0070C0"/>
              </a:solidFill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9FE62-0E28-BD66-EECC-6B5A2A2A8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85054"/>
            <a:ext cx="2007703" cy="48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2051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1077</TotalTime>
  <Words>1534</Words>
  <Application>Microsoft Office PowerPoint</Application>
  <PresentationFormat>Widescreen</PresentationFormat>
  <Paragraphs>115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Facet</vt:lpstr>
      <vt:lpstr>Food Safety Culture –  HACCP</vt:lpstr>
      <vt:lpstr>What is HACCP? ¿Qué es HACCP?</vt:lpstr>
      <vt:lpstr>HACCP – 7 Principles HACCP – 7 Principios</vt:lpstr>
      <vt:lpstr>Understand the Hazard: Micro-Biological Entiende el peligro: Micro-biológico</vt:lpstr>
      <vt:lpstr>Understand the hazard: Chemicals Entiende el peligro: Productos químicos</vt:lpstr>
      <vt:lpstr>Understand the Hazard - Physical Entiende el peligro físico</vt:lpstr>
      <vt:lpstr>Understand the Hazard – Radiological Comprende el peligro - Radiológico</vt:lpstr>
      <vt:lpstr>Across Belpak all facilities, the CCP are En todo Belpak, todas las instalaciones, el PCCh son</vt:lpstr>
      <vt:lpstr>Metal Detections -  what do you need to do? Detecciones de metales: ¿qué necesitas hacer?</vt:lpstr>
      <vt:lpstr>Understand the Detection Limit Entiende el límite de detección</vt:lpstr>
      <vt:lpstr>How to test the Metal Detector? ¿Cómo probar el detector de metales?</vt:lpstr>
      <vt:lpstr>Other CCPs Otros PCCh</vt:lpstr>
      <vt:lpstr>Other CCPs - Label Verification (Export) Otros CCP - Verificación de etiquetas (exportación)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HACCP Training  for HACCP team member</dc:title>
  <dc:creator>Isa Ngai</dc:creator>
  <cp:lastModifiedBy>Jonathan Kraatz</cp:lastModifiedBy>
  <cp:revision>73</cp:revision>
  <cp:lastPrinted>2025-02-26T19:03:57Z</cp:lastPrinted>
  <dcterms:created xsi:type="dcterms:W3CDTF">2023-07-31T17:43:29Z</dcterms:created>
  <dcterms:modified xsi:type="dcterms:W3CDTF">2026-07-17T20:44:54Z</dcterms:modified>
</cp:coreProperties>
</file>